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tags/tag5.xml" ContentType="application/vnd.openxmlformats-officedocument.presentationml.tag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6.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3"/>
  </p:notesMasterIdLst>
  <p:sldIdLst>
    <p:sldId id="434" r:id="rId2"/>
    <p:sldId id="290" r:id="rId3"/>
    <p:sldId id="396" r:id="rId4"/>
    <p:sldId id="381" r:id="rId5"/>
    <p:sldId id="293" r:id="rId6"/>
    <p:sldId id="397" r:id="rId7"/>
    <p:sldId id="382" r:id="rId8"/>
    <p:sldId id="294" r:id="rId9"/>
    <p:sldId id="295" r:id="rId10"/>
    <p:sldId id="398" r:id="rId11"/>
    <p:sldId id="395" r:id="rId12"/>
    <p:sldId id="299" r:id="rId13"/>
    <p:sldId id="300" r:id="rId14"/>
    <p:sldId id="302" r:id="rId15"/>
    <p:sldId id="303" r:id="rId16"/>
    <p:sldId id="399" r:id="rId17"/>
    <p:sldId id="304" r:id="rId18"/>
    <p:sldId id="400" r:id="rId19"/>
    <p:sldId id="401" r:id="rId20"/>
    <p:sldId id="307" r:id="rId21"/>
    <p:sldId id="344" r:id="rId22"/>
    <p:sldId id="433" r:id="rId23"/>
    <p:sldId id="402" r:id="rId24"/>
    <p:sldId id="403" r:id="rId25"/>
    <p:sldId id="380" r:id="rId26"/>
    <p:sldId id="312" r:id="rId27"/>
    <p:sldId id="404" r:id="rId28"/>
    <p:sldId id="385" r:id="rId29"/>
    <p:sldId id="394" r:id="rId30"/>
    <p:sldId id="313" r:id="rId31"/>
    <p:sldId id="384" r:id="rId32"/>
    <p:sldId id="310" r:id="rId33"/>
    <p:sldId id="406" r:id="rId34"/>
    <p:sldId id="405" r:id="rId35"/>
    <p:sldId id="315" r:id="rId36"/>
    <p:sldId id="318" r:id="rId37"/>
    <p:sldId id="407" r:id="rId38"/>
    <p:sldId id="317" r:id="rId39"/>
    <p:sldId id="393" r:id="rId40"/>
    <p:sldId id="321" r:id="rId41"/>
    <p:sldId id="408" r:id="rId42"/>
    <p:sldId id="409" r:id="rId43"/>
    <p:sldId id="320" r:id="rId44"/>
    <p:sldId id="323" r:id="rId45"/>
    <p:sldId id="322" r:id="rId46"/>
    <p:sldId id="324" r:id="rId47"/>
    <p:sldId id="435" r:id="rId48"/>
    <p:sldId id="325" r:id="rId49"/>
    <p:sldId id="410" r:id="rId50"/>
    <p:sldId id="348" r:id="rId51"/>
    <p:sldId id="411" r:id="rId52"/>
    <p:sldId id="412" r:id="rId53"/>
    <p:sldId id="327" r:id="rId54"/>
    <p:sldId id="349" r:id="rId55"/>
    <p:sldId id="432" r:id="rId56"/>
    <p:sldId id="383" r:id="rId57"/>
    <p:sldId id="329" r:id="rId58"/>
    <p:sldId id="330" r:id="rId59"/>
    <p:sldId id="333" r:id="rId60"/>
    <p:sldId id="334" r:id="rId61"/>
    <p:sldId id="332" r:id="rId62"/>
    <p:sldId id="413" r:id="rId63"/>
    <p:sldId id="414" r:id="rId64"/>
    <p:sldId id="335" r:id="rId65"/>
    <p:sldId id="415" r:id="rId66"/>
    <p:sldId id="337" r:id="rId67"/>
    <p:sldId id="416" r:id="rId68"/>
    <p:sldId id="338" r:id="rId69"/>
    <p:sldId id="339" r:id="rId70"/>
    <p:sldId id="340" r:id="rId71"/>
    <p:sldId id="342" r:id="rId72"/>
    <p:sldId id="417" r:id="rId73"/>
    <p:sldId id="343" r:id="rId74"/>
    <p:sldId id="341" r:id="rId75"/>
    <p:sldId id="350" r:id="rId76"/>
    <p:sldId id="352" r:id="rId77"/>
    <p:sldId id="418" r:id="rId78"/>
    <p:sldId id="420" r:id="rId79"/>
    <p:sldId id="353" r:id="rId80"/>
    <p:sldId id="354" r:id="rId81"/>
    <p:sldId id="355" r:id="rId82"/>
    <p:sldId id="356" r:id="rId83"/>
    <p:sldId id="357" r:id="rId84"/>
    <p:sldId id="422" r:id="rId85"/>
    <p:sldId id="423" r:id="rId86"/>
    <p:sldId id="362" r:id="rId87"/>
    <p:sldId id="424" r:id="rId88"/>
    <p:sldId id="358" r:id="rId89"/>
    <p:sldId id="425" r:id="rId90"/>
    <p:sldId id="364" r:id="rId91"/>
    <p:sldId id="426" r:id="rId92"/>
    <p:sldId id="365" r:id="rId93"/>
    <p:sldId id="437" r:id="rId94"/>
    <p:sldId id="366" r:id="rId95"/>
    <p:sldId id="368" r:id="rId96"/>
    <p:sldId id="369" r:id="rId97"/>
    <p:sldId id="372" r:id="rId98"/>
    <p:sldId id="373" r:id="rId99"/>
    <p:sldId id="427" r:id="rId100"/>
    <p:sldId id="429" r:id="rId101"/>
    <p:sldId id="375" r:id="rId102"/>
    <p:sldId id="430" r:id="rId103"/>
    <p:sldId id="374" r:id="rId104"/>
    <p:sldId id="389" r:id="rId105"/>
    <p:sldId id="431" r:id="rId106"/>
    <p:sldId id="378" r:id="rId107"/>
    <p:sldId id="390" r:id="rId108"/>
    <p:sldId id="391" r:id="rId109"/>
    <p:sldId id="377" r:id="rId110"/>
    <p:sldId id="392" r:id="rId111"/>
    <p:sldId id="379" r:id="rId1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FF"/>
    <a:srgbClr val="010000"/>
    <a:srgbClr val="FEFF00"/>
    <a:srgbClr val="BF00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03187C-744B-8B46-955F-54FBD4E0072F}" v="1" dt="2021-02-07T00:06:14.4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87" autoAdjust="0"/>
    <p:restoredTop sz="72033" autoAdjust="0"/>
  </p:normalViewPr>
  <p:slideViewPr>
    <p:cSldViewPr snapToGrid="0" snapToObjects="1">
      <p:cViewPr varScale="1">
        <p:scale>
          <a:sx n="78" d="100"/>
          <a:sy n="78" d="100"/>
        </p:scale>
        <p:origin x="25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100" d="100"/>
          <a:sy n="100" d="100"/>
        </p:scale>
        <p:origin x="2112" y="-8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118"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19"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elyn Peay" userId="969afaacf5236310" providerId="LiveId" clId="{ED03187C-744B-8B46-955F-54FBD4E0072F}"/>
    <pc:docChg chg="custSel modSld">
      <pc:chgData name="Kaelyn Peay" userId="969afaacf5236310" providerId="LiveId" clId="{ED03187C-744B-8B46-955F-54FBD4E0072F}" dt="2021-02-07T00:07:02.911" v="8" actId="478"/>
      <pc:docMkLst>
        <pc:docMk/>
      </pc:docMkLst>
      <pc:sldChg chg="addSp delSp modSp mod">
        <pc:chgData name="Kaelyn Peay" userId="969afaacf5236310" providerId="LiveId" clId="{ED03187C-744B-8B46-955F-54FBD4E0072F}" dt="2021-02-07T00:07:02.911" v="8" actId="478"/>
        <pc:sldMkLst>
          <pc:docMk/>
          <pc:sldMk cId="3154742183" sldId="425"/>
        </pc:sldMkLst>
        <pc:picChg chg="add del mod">
          <ac:chgData name="Kaelyn Peay" userId="969afaacf5236310" providerId="LiveId" clId="{ED03187C-744B-8B46-955F-54FBD4E0072F}" dt="2021-02-07T00:07:02.911" v="8" actId="478"/>
          <ac:picMkLst>
            <pc:docMk/>
            <pc:sldMk cId="3154742183" sldId="425"/>
            <ac:picMk id="6" creationId="{61D79788-CF87-3C42-A7E5-23372CA0CA17}"/>
          </ac:picMkLst>
        </pc:picChg>
      </pc:sldChg>
    </pc:docChg>
  </pc:docChgLst>
  <pc:docChgLst>
    <pc:chgData name="Chris McKinny" userId="f2809424c7d4fe15" providerId="LiveId" clId="{A3BA7159-AF4C-8546-A464-2861EE7EE77F}"/>
    <pc:docChg chg="custSel modSld">
      <pc:chgData name="Chris McKinny" userId="f2809424c7d4fe15" providerId="LiveId" clId="{A3BA7159-AF4C-8546-A464-2861EE7EE77F}" dt="2021-01-21T15:48:27.516" v="385" actId="20577"/>
      <pc:docMkLst>
        <pc:docMk/>
      </pc:docMkLst>
      <pc:sldChg chg="modSp mod">
        <pc:chgData name="Chris McKinny" userId="f2809424c7d4fe15" providerId="LiveId" clId="{A3BA7159-AF4C-8546-A464-2861EE7EE77F}" dt="2021-01-21T15:32:45.376" v="164" actId="20577"/>
        <pc:sldMkLst>
          <pc:docMk/>
          <pc:sldMk cId="970103805" sldId="351"/>
        </pc:sldMkLst>
        <pc:spChg chg="mod">
          <ac:chgData name="Chris McKinny" userId="f2809424c7d4fe15" providerId="LiveId" clId="{A3BA7159-AF4C-8546-A464-2861EE7EE77F}" dt="2021-01-21T15:32:45.376" v="164" actId="20577"/>
          <ac:spMkLst>
            <pc:docMk/>
            <pc:sldMk cId="970103805" sldId="351"/>
            <ac:spMk id="5" creationId="{7B0DE351-60D5-49CC-81F2-9814EA2B60C4}"/>
          </ac:spMkLst>
        </pc:spChg>
      </pc:sldChg>
      <pc:sldChg chg="modSp mod">
        <pc:chgData name="Chris McKinny" userId="f2809424c7d4fe15" providerId="LiveId" clId="{A3BA7159-AF4C-8546-A464-2861EE7EE77F}" dt="2021-01-21T15:48:27.516" v="385" actId="20577"/>
        <pc:sldMkLst>
          <pc:docMk/>
          <pc:sldMk cId="186289392" sldId="352"/>
        </pc:sldMkLst>
        <pc:spChg chg="mod">
          <ac:chgData name="Chris McKinny" userId="f2809424c7d4fe15" providerId="LiveId" clId="{A3BA7159-AF4C-8546-A464-2861EE7EE77F}" dt="2021-01-21T15:48:27.516" v="385" actId="20577"/>
          <ac:spMkLst>
            <pc:docMk/>
            <pc:sldMk cId="186289392" sldId="352"/>
            <ac:spMk id="7" creationId="{75CED1A6-FED0-46CA-B97F-A4E4B3BCA809}"/>
          </ac:spMkLst>
        </pc:spChg>
      </pc:sldChg>
    </pc:docChg>
  </pc:docChgLst>
  <pc:docChgLst>
    <pc:chgData name="Bethany Bolen" userId="8e338a04f9f07398" providerId="LiveId" clId="{C0DC4BBD-EF80-4324-B83B-534452DAD62B}"/>
    <pc:docChg chg="undo custSel modSld">
      <pc:chgData name="Bethany Bolen" userId="8e338a04f9f07398" providerId="LiveId" clId="{C0DC4BBD-EF80-4324-B83B-534452DAD62B}" dt="2020-09-05T04:02:25.511" v="209" actId="478"/>
      <pc:docMkLst>
        <pc:docMk/>
      </pc:docMkLst>
      <pc:sldChg chg="addSp delSp modSp mod">
        <pc:chgData name="Bethany Bolen" userId="8e338a04f9f07398" providerId="LiveId" clId="{C0DC4BBD-EF80-4324-B83B-534452DAD62B}" dt="2020-09-05T03:57:27.781" v="4" actId="478"/>
        <pc:sldMkLst>
          <pc:docMk/>
          <pc:sldMk cId="3471641142" sldId="295"/>
        </pc:sldMkLst>
        <pc:picChg chg="add mod ord">
          <ac:chgData name="Bethany Bolen" userId="8e338a04f9f07398" providerId="LiveId" clId="{C0DC4BBD-EF80-4324-B83B-534452DAD62B}" dt="2020-09-05T03:57:26.505" v="3" actId="962"/>
          <ac:picMkLst>
            <pc:docMk/>
            <pc:sldMk cId="3471641142" sldId="295"/>
            <ac:picMk id="6" creationId="{28441F0E-0C9E-4440-B174-14CB3EE0224D}"/>
          </ac:picMkLst>
        </pc:picChg>
        <pc:picChg chg="del">
          <ac:chgData name="Bethany Bolen" userId="8e338a04f9f07398" providerId="LiveId" clId="{C0DC4BBD-EF80-4324-B83B-534452DAD62B}" dt="2020-09-05T03:57:27.781" v="4" actId="478"/>
          <ac:picMkLst>
            <pc:docMk/>
            <pc:sldMk cId="3471641142" sldId="295"/>
            <ac:picMk id="7" creationId="{00000000-0000-0000-0000-000000000000}"/>
          </ac:picMkLst>
        </pc:picChg>
      </pc:sldChg>
      <pc:sldChg chg="addSp delSp modSp mod">
        <pc:chgData name="Bethany Bolen" userId="8e338a04f9f07398" providerId="LiveId" clId="{C0DC4BBD-EF80-4324-B83B-534452DAD62B}" dt="2020-09-05T03:58:24.445" v="44" actId="478"/>
        <pc:sldMkLst>
          <pc:docMk/>
          <pc:sldMk cId="3480483937" sldId="312"/>
        </pc:sldMkLst>
        <pc:picChg chg="add mod ord">
          <ac:chgData name="Bethany Bolen" userId="8e338a04f9f07398" providerId="LiveId" clId="{C0DC4BBD-EF80-4324-B83B-534452DAD62B}" dt="2020-09-05T03:58:23.468" v="43" actId="167"/>
          <ac:picMkLst>
            <pc:docMk/>
            <pc:sldMk cId="3480483937" sldId="312"/>
            <ac:picMk id="6" creationId="{E343E1F8-6533-444C-A931-0AA37475EFBA}"/>
          </ac:picMkLst>
        </pc:picChg>
        <pc:picChg chg="del">
          <ac:chgData name="Bethany Bolen" userId="8e338a04f9f07398" providerId="LiveId" clId="{C0DC4BBD-EF80-4324-B83B-534452DAD62B}" dt="2020-09-05T03:58:24.445" v="44" actId="478"/>
          <ac:picMkLst>
            <pc:docMk/>
            <pc:sldMk cId="3480483937" sldId="312"/>
            <ac:picMk id="8194" creationId="{00000000-0000-0000-0000-000000000000}"/>
          </ac:picMkLst>
        </pc:picChg>
      </pc:sldChg>
      <pc:sldChg chg="addSp delSp modSp mod">
        <pc:chgData name="Bethany Bolen" userId="8e338a04f9f07398" providerId="LiveId" clId="{C0DC4BBD-EF80-4324-B83B-534452DAD62B}" dt="2020-09-05T03:58:48.746" v="59" actId="478"/>
        <pc:sldMkLst>
          <pc:docMk/>
          <pc:sldMk cId="371190369" sldId="315"/>
        </pc:sldMkLst>
        <pc:picChg chg="add mod ord">
          <ac:chgData name="Bethany Bolen" userId="8e338a04f9f07398" providerId="LiveId" clId="{C0DC4BBD-EF80-4324-B83B-534452DAD62B}" dt="2020-09-05T03:58:48.065" v="58" actId="962"/>
          <ac:picMkLst>
            <pc:docMk/>
            <pc:sldMk cId="371190369" sldId="315"/>
            <ac:picMk id="6" creationId="{CAD0F26B-F461-4E31-A7A3-5B790B55790B}"/>
          </ac:picMkLst>
        </pc:picChg>
        <pc:picChg chg="del">
          <ac:chgData name="Bethany Bolen" userId="8e338a04f9f07398" providerId="LiveId" clId="{C0DC4BBD-EF80-4324-B83B-534452DAD62B}" dt="2020-09-05T03:58:48.746" v="59" actId="478"/>
          <ac:picMkLst>
            <pc:docMk/>
            <pc:sldMk cId="371190369" sldId="315"/>
            <ac:picMk id="9218" creationId="{00000000-0000-0000-0000-000000000000}"/>
          </ac:picMkLst>
        </pc:picChg>
      </pc:sldChg>
      <pc:sldChg chg="addSp delSp modSp mod">
        <pc:chgData name="Bethany Bolen" userId="8e338a04f9f07398" providerId="LiveId" clId="{C0DC4BBD-EF80-4324-B83B-534452DAD62B}" dt="2020-09-05T03:59:03.299" v="69" actId="478"/>
        <pc:sldMkLst>
          <pc:docMk/>
          <pc:sldMk cId="2956960379" sldId="317"/>
        </pc:sldMkLst>
        <pc:picChg chg="add mod ord">
          <ac:chgData name="Bethany Bolen" userId="8e338a04f9f07398" providerId="LiveId" clId="{C0DC4BBD-EF80-4324-B83B-534452DAD62B}" dt="2020-09-05T03:59:02.337" v="68" actId="167"/>
          <ac:picMkLst>
            <pc:docMk/>
            <pc:sldMk cId="2956960379" sldId="317"/>
            <ac:picMk id="6" creationId="{5921C18B-D4EE-4083-AEF4-9106703A9065}"/>
          </ac:picMkLst>
        </pc:picChg>
        <pc:picChg chg="del">
          <ac:chgData name="Bethany Bolen" userId="8e338a04f9f07398" providerId="LiveId" clId="{C0DC4BBD-EF80-4324-B83B-534452DAD62B}" dt="2020-09-05T03:59:03.299" v="69" actId="478"/>
          <ac:picMkLst>
            <pc:docMk/>
            <pc:sldMk cId="2956960379" sldId="317"/>
            <ac:picMk id="8196" creationId="{00000000-0000-0000-0000-000000000000}"/>
          </ac:picMkLst>
        </pc:picChg>
      </pc:sldChg>
      <pc:sldChg chg="addSp delSp modSp mod">
        <pc:chgData name="Bethany Bolen" userId="8e338a04f9f07398" providerId="LiveId" clId="{C0DC4BBD-EF80-4324-B83B-534452DAD62B}" dt="2020-09-05T03:59:38.758" v="83" actId="478"/>
        <pc:sldMkLst>
          <pc:docMk/>
          <pc:sldMk cId="2260613380" sldId="323"/>
        </pc:sldMkLst>
        <pc:picChg chg="add mod ord">
          <ac:chgData name="Bethany Bolen" userId="8e338a04f9f07398" providerId="LiveId" clId="{C0DC4BBD-EF80-4324-B83B-534452DAD62B}" dt="2020-09-05T03:59:37.589" v="82" actId="167"/>
          <ac:picMkLst>
            <pc:docMk/>
            <pc:sldMk cId="2260613380" sldId="323"/>
            <ac:picMk id="6" creationId="{5C97721C-DB67-4746-991A-257E689D8A18}"/>
          </ac:picMkLst>
        </pc:picChg>
        <pc:picChg chg="del">
          <ac:chgData name="Bethany Bolen" userId="8e338a04f9f07398" providerId="LiveId" clId="{C0DC4BBD-EF80-4324-B83B-534452DAD62B}" dt="2020-09-05T03:59:38.758" v="83" actId="478"/>
          <ac:picMkLst>
            <pc:docMk/>
            <pc:sldMk cId="2260613380" sldId="323"/>
            <ac:picMk id="1026" creationId="{00000000-0000-0000-0000-000000000000}"/>
          </ac:picMkLst>
        </pc:picChg>
      </pc:sldChg>
      <pc:sldChg chg="addSp delSp modSp mod">
        <pc:chgData name="Bethany Bolen" userId="8e338a04f9f07398" providerId="LiveId" clId="{C0DC4BBD-EF80-4324-B83B-534452DAD62B}" dt="2020-09-05T03:59:58.140" v="98" actId="478"/>
        <pc:sldMkLst>
          <pc:docMk/>
          <pc:sldMk cId="2455155858" sldId="327"/>
        </pc:sldMkLst>
        <pc:picChg chg="del">
          <ac:chgData name="Bethany Bolen" userId="8e338a04f9f07398" providerId="LiveId" clId="{C0DC4BBD-EF80-4324-B83B-534452DAD62B}" dt="2020-09-05T03:59:58.140" v="98" actId="478"/>
          <ac:picMkLst>
            <pc:docMk/>
            <pc:sldMk cId="2455155858" sldId="327"/>
            <ac:picMk id="6" creationId="{00000000-0000-0000-0000-000000000000}"/>
          </ac:picMkLst>
        </pc:picChg>
        <pc:picChg chg="add mod ord">
          <ac:chgData name="Bethany Bolen" userId="8e338a04f9f07398" providerId="LiveId" clId="{C0DC4BBD-EF80-4324-B83B-534452DAD62B}" dt="2020-09-05T03:59:56.406" v="97" actId="167"/>
          <ac:picMkLst>
            <pc:docMk/>
            <pc:sldMk cId="2455155858" sldId="327"/>
            <ac:picMk id="7" creationId="{1F99D5D9-BB7E-4E2E-B13D-53D217086961}"/>
          </ac:picMkLst>
        </pc:picChg>
      </pc:sldChg>
      <pc:sldChg chg="addSp delSp modSp mod">
        <pc:chgData name="Bethany Bolen" userId="8e338a04f9f07398" providerId="LiveId" clId="{C0DC4BBD-EF80-4324-B83B-534452DAD62B}" dt="2020-09-05T04:00:38.217" v="136" actId="478"/>
        <pc:sldMkLst>
          <pc:docMk/>
          <pc:sldMk cId="2165290201" sldId="330"/>
        </pc:sldMkLst>
        <pc:picChg chg="add mod ord">
          <ac:chgData name="Bethany Bolen" userId="8e338a04f9f07398" providerId="LiveId" clId="{C0DC4BBD-EF80-4324-B83B-534452DAD62B}" dt="2020-09-05T04:00:36.894" v="135" actId="167"/>
          <ac:picMkLst>
            <pc:docMk/>
            <pc:sldMk cId="2165290201" sldId="330"/>
            <ac:picMk id="6" creationId="{51699E44-82B6-498D-AA29-01A1240C1ED2}"/>
          </ac:picMkLst>
        </pc:picChg>
        <pc:picChg chg="del">
          <ac:chgData name="Bethany Bolen" userId="8e338a04f9f07398" providerId="LiveId" clId="{C0DC4BBD-EF80-4324-B83B-534452DAD62B}" dt="2020-09-05T04:00:38.217" v="136" actId="478"/>
          <ac:picMkLst>
            <pc:docMk/>
            <pc:sldMk cId="2165290201" sldId="330"/>
            <ac:picMk id="2050" creationId="{00000000-0000-0000-0000-000000000000}"/>
          </ac:picMkLst>
        </pc:picChg>
      </pc:sldChg>
      <pc:sldChg chg="addSp delSp modSp mod">
        <pc:chgData name="Bethany Bolen" userId="8e338a04f9f07398" providerId="LiveId" clId="{C0DC4BBD-EF80-4324-B83B-534452DAD62B}" dt="2020-09-05T04:00:44.865" v="141" actId="478"/>
        <pc:sldMkLst>
          <pc:docMk/>
          <pc:sldMk cId="896136977" sldId="332"/>
        </pc:sldMkLst>
        <pc:picChg chg="del">
          <ac:chgData name="Bethany Bolen" userId="8e338a04f9f07398" providerId="LiveId" clId="{C0DC4BBD-EF80-4324-B83B-534452DAD62B}" dt="2020-09-05T04:00:44.865" v="141" actId="478"/>
          <ac:picMkLst>
            <pc:docMk/>
            <pc:sldMk cId="896136977" sldId="332"/>
            <ac:picMk id="5" creationId="{00000000-0000-0000-0000-000000000000}"/>
          </ac:picMkLst>
        </pc:picChg>
        <pc:picChg chg="add mod ord">
          <ac:chgData name="Bethany Bolen" userId="8e338a04f9f07398" providerId="LiveId" clId="{C0DC4BBD-EF80-4324-B83B-534452DAD62B}" dt="2020-09-05T04:00:43.645" v="140" actId="962"/>
          <ac:picMkLst>
            <pc:docMk/>
            <pc:sldMk cId="896136977" sldId="332"/>
            <ac:picMk id="7" creationId="{E07BBB3B-1EFD-43DE-BBB3-9A8E4A9159A0}"/>
          </ac:picMkLst>
        </pc:picChg>
      </pc:sldChg>
      <pc:sldChg chg="addSp delSp modSp mod">
        <pc:chgData name="Bethany Bolen" userId="8e338a04f9f07398" providerId="LiveId" clId="{C0DC4BBD-EF80-4324-B83B-534452DAD62B}" dt="2020-09-05T04:00:56.630" v="146" actId="478"/>
        <pc:sldMkLst>
          <pc:docMk/>
          <pc:sldMk cId="3817630484" sldId="340"/>
        </pc:sldMkLst>
        <pc:picChg chg="add mod ord">
          <ac:chgData name="Bethany Bolen" userId="8e338a04f9f07398" providerId="LiveId" clId="{C0DC4BBD-EF80-4324-B83B-534452DAD62B}" dt="2020-09-05T04:00:54.762" v="145" actId="167"/>
          <ac:picMkLst>
            <pc:docMk/>
            <pc:sldMk cId="3817630484" sldId="340"/>
            <ac:picMk id="6" creationId="{D30DD0B0-099B-4C08-933A-021D17C9E8C3}"/>
          </ac:picMkLst>
        </pc:picChg>
        <pc:picChg chg="del">
          <ac:chgData name="Bethany Bolen" userId="8e338a04f9f07398" providerId="LiveId" clId="{C0DC4BBD-EF80-4324-B83B-534452DAD62B}" dt="2020-09-05T04:00:56.630" v="146" actId="478"/>
          <ac:picMkLst>
            <pc:docMk/>
            <pc:sldMk cId="3817630484" sldId="340"/>
            <ac:picMk id="9218" creationId="{00000000-0000-0000-0000-000000000000}"/>
          </ac:picMkLst>
        </pc:picChg>
      </pc:sldChg>
      <pc:sldChg chg="addSp delSp modSp mod">
        <pc:chgData name="Bethany Bolen" userId="8e338a04f9f07398" providerId="LiveId" clId="{C0DC4BBD-EF80-4324-B83B-534452DAD62B}" dt="2020-09-05T04:01:13.372" v="156" actId="478"/>
        <pc:sldMkLst>
          <pc:docMk/>
          <pc:sldMk cId="1432214247" sldId="356"/>
        </pc:sldMkLst>
        <pc:picChg chg="add mod ord">
          <ac:chgData name="Bethany Bolen" userId="8e338a04f9f07398" providerId="LiveId" clId="{C0DC4BBD-EF80-4324-B83B-534452DAD62B}" dt="2020-09-05T04:01:12.406" v="155" actId="167"/>
          <ac:picMkLst>
            <pc:docMk/>
            <pc:sldMk cId="1432214247" sldId="356"/>
            <ac:picMk id="6" creationId="{8CCCC74A-F4D3-498D-BA69-5FE2C7E3F58C}"/>
          </ac:picMkLst>
        </pc:picChg>
        <pc:picChg chg="del">
          <ac:chgData name="Bethany Bolen" userId="8e338a04f9f07398" providerId="LiveId" clId="{C0DC4BBD-EF80-4324-B83B-534452DAD62B}" dt="2020-09-05T04:01:13.372" v="156" actId="478"/>
          <ac:picMkLst>
            <pc:docMk/>
            <pc:sldMk cId="1432214247" sldId="356"/>
            <ac:picMk id="6147" creationId="{00000000-0000-0000-0000-000000000000}"/>
          </ac:picMkLst>
        </pc:picChg>
      </pc:sldChg>
      <pc:sldChg chg="addSp delSp modSp mod">
        <pc:chgData name="Bethany Bolen" userId="8e338a04f9f07398" providerId="LiveId" clId="{C0DC4BBD-EF80-4324-B83B-534452DAD62B}" dt="2020-09-05T04:01:29.498" v="171" actId="478"/>
        <pc:sldMkLst>
          <pc:docMk/>
          <pc:sldMk cId="1467279827" sldId="362"/>
        </pc:sldMkLst>
        <pc:picChg chg="add mod ord">
          <ac:chgData name="Bethany Bolen" userId="8e338a04f9f07398" providerId="LiveId" clId="{C0DC4BBD-EF80-4324-B83B-534452DAD62B}" dt="2020-09-05T04:01:28.616" v="170" actId="167"/>
          <ac:picMkLst>
            <pc:docMk/>
            <pc:sldMk cId="1467279827" sldId="362"/>
            <ac:picMk id="6" creationId="{799F3AB2-9724-4C7F-9D9C-355D1877B8E9}"/>
          </ac:picMkLst>
        </pc:picChg>
        <pc:picChg chg="del">
          <ac:chgData name="Bethany Bolen" userId="8e338a04f9f07398" providerId="LiveId" clId="{C0DC4BBD-EF80-4324-B83B-534452DAD62B}" dt="2020-09-05T04:01:29.498" v="171" actId="478"/>
          <ac:picMkLst>
            <pc:docMk/>
            <pc:sldMk cId="1467279827" sldId="362"/>
            <ac:picMk id="9218" creationId="{00000000-0000-0000-0000-000000000000}"/>
          </ac:picMkLst>
        </pc:picChg>
      </pc:sldChg>
      <pc:sldChg chg="addSp delSp modSp mod">
        <pc:chgData name="Bethany Bolen" userId="8e338a04f9f07398" providerId="LiveId" clId="{C0DC4BBD-EF80-4324-B83B-534452DAD62B}" dt="2020-09-05T04:01:43.454" v="183" actId="1035"/>
        <pc:sldMkLst>
          <pc:docMk/>
          <pc:sldMk cId="1291103554" sldId="372"/>
        </pc:sldMkLst>
        <pc:picChg chg="add mod ord">
          <ac:chgData name="Bethany Bolen" userId="8e338a04f9f07398" providerId="LiveId" clId="{C0DC4BBD-EF80-4324-B83B-534452DAD62B}" dt="2020-09-05T04:01:43.454" v="183" actId="1035"/>
          <ac:picMkLst>
            <pc:docMk/>
            <pc:sldMk cId="1291103554" sldId="372"/>
            <ac:picMk id="6" creationId="{5262AAF4-000C-4396-800F-E271F8503460}"/>
          </ac:picMkLst>
        </pc:picChg>
        <pc:picChg chg="del">
          <ac:chgData name="Bethany Bolen" userId="8e338a04f9f07398" providerId="LiveId" clId="{C0DC4BBD-EF80-4324-B83B-534452DAD62B}" dt="2020-09-05T04:01:41.800" v="181" actId="478"/>
          <ac:picMkLst>
            <pc:docMk/>
            <pc:sldMk cId="1291103554" sldId="372"/>
            <ac:picMk id="2050" creationId="{00000000-0000-0000-0000-000000000000}"/>
          </ac:picMkLst>
        </pc:picChg>
      </pc:sldChg>
      <pc:sldChg chg="addSp delSp modSp mod">
        <pc:chgData name="Bethany Bolen" userId="8e338a04f9f07398" providerId="LiveId" clId="{C0DC4BBD-EF80-4324-B83B-534452DAD62B}" dt="2020-09-05T04:02:19.855" v="204" actId="478"/>
        <pc:sldMkLst>
          <pc:docMk/>
          <pc:sldMk cId="676364659" sldId="378"/>
        </pc:sldMkLst>
        <pc:picChg chg="add mod ord">
          <ac:chgData name="Bethany Bolen" userId="8e338a04f9f07398" providerId="LiveId" clId="{C0DC4BBD-EF80-4324-B83B-534452DAD62B}" dt="2020-09-05T04:02:18.300" v="203" actId="167"/>
          <ac:picMkLst>
            <pc:docMk/>
            <pc:sldMk cId="676364659" sldId="378"/>
            <ac:picMk id="7" creationId="{3CF0BB1D-9013-4279-8C57-D01A53558C5C}"/>
          </ac:picMkLst>
        </pc:picChg>
        <pc:picChg chg="del">
          <ac:chgData name="Bethany Bolen" userId="8e338a04f9f07398" providerId="LiveId" clId="{C0DC4BBD-EF80-4324-B83B-534452DAD62B}" dt="2020-09-05T04:02:19.855" v="204" actId="478"/>
          <ac:picMkLst>
            <pc:docMk/>
            <pc:sldMk cId="676364659" sldId="378"/>
            <ac:picMk id="7170" creationId="{00000000-0000-0000-0000-000000000000}"/>
          </ac:picMkLst>
        </pc:picChg>
      </pc:sldChg>
      <pc:sldChg chg="addSp delSp modSp mod">
        <pc:chgData name="Bethany Bolen" userId="8e338a04f9f07398" providerId="LiveId" clId="{C0DC4BBD-EF80-4324-B83B-534452DAD62B}" dt="2020-09-05T04:00:29.895" v="130" actId="732"/>
        <pc:sldMkLst>
          <pc:docMk/>
          <pc:sldMk cId="1852057926" sldId="383"/>
        </pc:sldMkLst>
        <pc:picChg chg="add mod ord modCrop">
          <ac:chgData name="Bethany Bolen" userId="8e338a04f9f07398" providerId="LiveId" clId="{C0DC4BBD-EF80-4324-B83B-534452DAD62B}" dt="2020-09-05T04:00:29.895" v="130" actId="732"/>
          <ac:picMkLst>
            <pc:docMk/>
            <pc:sldMk cId="1852057926" sldId="383"/>
            <ac:picMk id="6" creationId="{1C26444E-DCBD-490E-88EA-7E7D62619D32}"/>
          </ac:picMkLst>
        </pc:picChg>
        <pc:picChg chg="del">
          <ac:chgData name="Bethany Bolen" userId="8e338a04f9f07398" providerId="LiveId" clId="{C0DC4BBD-EF80-4324-B83B-534452DAD62B}" dt="2020-09-05T04:00:20.888" v="116" actId="478"/>
          <ac:picMkLst>
            <pc:docMk/>
            <pc:sldMk cId="1852057926" sldId="383"/>
            <ac:picMk id="1027" creationId="{00000000-0000-0000-0000-000000000000}"/>
          </ac:picMkLst>
        </pc:picChg>
      </pc:sldChg>
      <pc:sldChg chg="addSp delSp modSp mod">
        <pc:chgData name="Bethany Bolen" userId="8e338a04f9f07398" providerId="LiveId" clId="{C0DC4BBD-EF80-4324-B83B-534452DAD62B}" dt="2020-09-05T03:58:35.471" v="54" actId="478"/>
        <pc:sldMkLst>
          <pc:docMk/>
          <pc:sldMk cId="2015919439" sldId="385"/>
        </pc:sldMkLst>
        <pc:picChg chg="add mod ord">
          <ac:chgData name="Bethany Bolen" userId="8e338a04f9f07398" providerId="LiveId" clId="{C0DC4BBD-EF80-4324-B83B-534452DAD62B}" dt="2020-09-05T03:58:34.562" v="53" actId="167"/>
          <ac:picMkLst>
            <pc:docMk/>
            <pc:sldMk cId="2015919439" sldId="385"/>
            <ac:picMk id="6" creationId="{CE52678F-0CF7-44C5-80FA-19A7200466F1}"/>
          </ac:picMkLst>
        </pc:picChg>
        <pc:picChg chg="del">
          <ac:chgData name="Bethany Bolen" userId="8e338a04f9f07398" providerId="LiveId" clId="{C0DC4BBD-EF80-4324-B83B-534452DAD62B}" dt="2020-09-05T03:58:35.471" v="54" actId="478"/>
          <ac:picMkLst>
            <pc:docMk/>
            <pc:sldMk cId="2015919439" sldId="385"/>
            <ac:picMk id="10242" creationId="{00000000-0000-0000-0000-000000000000}"/>
          </ac:picMkLst>
        </pc:picChg>
      </pc:sldChg>
      <pc:sldChg chg="addSp delSp modSp mod">
        <pc:chgData name="Bethany Bolen" userId="8e338a04f9f07398" providerId="LiveId" clId="{C0DC4BBD-EF80-4324-B83B-534452DAD62B}" dt="2020-09-05T04:02:25.511" v="209" actId="478"/>
        <pc:sldMkLst>
          <pc:docMk/>
          <pc:sldMk cId="151465655" sldId="392"/>
        </pc:sldMkLst>
        <pc:picChg chg="add mod ord">
          <ac:chgData name="Bethany Bolen" userId="8e338a04f9f07398" providerId="LiveId" clId="{C0DC4BBD-EF80-4324-B83B-534452DAD62B}" dt="2020-09-05T04:02:24.367" v="208" actId="167"/>
          <ac:picMkLst>
            <pc:docMk/>
            <pc:sldMk cId="151465655" sldId="392"/>
            <ac:picMk id="6" creationId="{49418036-97A7-4177-A539-62DE55588363}"/>
          </ac:picMkLst>
        </pc:picChg>
        <pc:picChg chg="del">
          <ac:chgData name="Bethany Bolen" userId="8e338a04f9f07398" providerId="LiveId" clId="{C0DC4BBD-EF80-4324-B83B-534452DAD62B}" dt="2020-09-05T04:02:25.511" v="209" actId="478"/>
          <ac:picMkLst>
            <pc:docMk/>
            <pc:sldMk cId="151465655" sldId="392"/>
            <ac:picMk id="5122" creationId="{00000000-0000-0000-0000-000000000000}"/>
          </ac:picMkLst>
        </pc:picChg>
      </pc:sldChg>
      <pc:sldChg chg="addSp delSp modSp mod">
        <pc:chgData name="Bethany Bolen" userId="8e338a04f9f07398" providerId="LiveId" clId="{C0DC4BBD-EF80-4324-B83B-534452DAD62B}" dt="2020-09-05T03:57:35.363" v="9" actId="478"/>
        <pc:sldMkLst>
          <pc:docMk/>
          <pc:sldMk cId="1989250815" sldId="400"/>
        </pc:sldMkLst>
        <pc:picChg chg="add mod ord">
          <ac:chgData name="Bethany Bolen" userId="8e338a04f9f07398" providerId="LiveId" clId="{C0DC4BBD-EF80-4324-B83B-534452DAD62B}" dt="2020-09-05T03:57:34.443" v="8" actId="167"/>
          <ac:picMkLst>
            <pc:docMk/>
            <pc:sldMk cId="1989250815" sldId="400"/>
            <ac:picMk id="6" creationId="{4832B68E-2CA4-4A64-B92F-0177699B0BA5}"/>
          </ac:picMkLst>
        </pc:picChg>
        <pc:picChg chg="del">
          <ac:chgData name="Bethany Bolen" userId="8e338a04f9f07398" providerId="LiveId" clId="{C0DC4BBD-EF80-4324-B83B-534452DAD62B}" dt="2020-09-05T03:57:35.363" v="9" actId="478"/>
          <ac:picMkLst>
            <pc:docMk/>
            <pc:sldMk cId="1989250815" sldId="400"/>
            <ac:picMk id="10242" creationId="{00000000-0000-0000-0000-000000000000}"/>
          </ac:picMkLst>
        </pc:picChg>
      </pc:sldChg>
      <pc:sldChg chg="addSp delSp modSp mod">
        <pc:chgData name="Bethany Bolen" userId="8e338a04f9f07398" providerId="LiveId" clId="{C0DC4BBD-EF80-4324-B83B-534452DAD62B}" dt="2020-09-05T03:57:43.670" v="14" actId="478"/>
        <pc:sldMkLst>
          <pc:docMk/>
          <pc:sldMk cId="2304149947" sldId="401"/>
        </pc:sldMkLst>
        <pc:picChg chg="add mod ord">
          <ac:chgData name="Bethany Bolen" userId="8e338a04f9f07398" providerId="LiveId" clId="{C0DC4BBD-EF80-4324-B83B-534452DAD62B}" dt="2020-09-05T03:57:42.466" v="13" actId="167"/>
          <ac:picMkLst>
            <pc:docMk/>
            <pc:sldMk cId="2304149947" sldId="401"/>
            <ac:picMk id="8" creationId="{27FB4645-E273-440A-81EC-52CBAE195E2D}"/>
          </ac:picMkLst>
        </pc:picChg>
        <pc:picChg chg="del">
          <ac:chgData name="Bethany Bolen" userId="8e338a04f9f07398" providerId="LiveId" clId="{C0DC4BBD-EF80-4324-B83B-534452DAD62B}" dt="2020-09-05T03:57:43.670" v="14" actId="478"/>
          <ac:picMkLst>
            <pc:docMk/>
            <pc:sldMk cId="2304149947" sldId="401"/>
            <ac:picMk id="10242" creationId="{00000000-0000-0000-0000-000000000000}"/>
          </ac:picMkLst>
        </pc:picChg>
      </pc:sldChg>
      <pc:sldChg chg="addSp delSp modSp mod">
        <pc:chgData name="Bethany Bolen" userId="8e338a04f9f07398" providerId="LiveId" clId="{C0DC4BBD-EF80-4324-B83B-534452DAD62B}" dt="2020-09-05T03:58:10.336" v="34" actId="478"/>
        <pc:sldMkLst>
          <pc:docMk/>
          <pc:sldMk cId="3852831976" sldId="402"/>
        </pc:sldMkLst>
        <pc:picChg chg="add mod ord">
          <ac:chgData name="Bethany Bolen" userId="8e338a04f9f07398" providerId="LiveId" clId="{C0DC4BBD-EF80-4324-B83B-534452DAD62B}" dt="2020-09-05T03:58:09.301" v="33" actId="167"/>
          <ac:picMkLst>
            <pc:docMk/>
            <pc:sldMk cId="3852831976" sldId="402"/>
            <ac:picMk id="6" creationId="{DA0576CB-40BF-4219-BF05-B00FB27784DB}"/>
          </ac:picMkLst>
        </pc:picChg>
        <pc:picChg chg="del">
          <ac:chgData name="Bethany Bolen" userId="8e338a04f9f07398" providerId="LiveId" clId="{C0DC4BBD-EF80-4324-B83B-534452DAD62B}" dt="2020-09-05T03:58:10.336" v="34" actId="478"/>
          <ac:picMkLst>
            <pc:docMk/>
            <pc:sldMk cId="3852831976" sldId="402"/>
            <ac:picMk id="13314" creationId="{00000000-0000-0000-0000-000000000000}"/>
          </ac:picMkLst>
        </pc:picChg>
      </pc:sldChg>
      <pc:sldChg chg="addSp delSp modSp mod">
        <pc:chgData name="Bethany Bolen" userId="8e338a04f9f07398" providerId="LiveId" clId="{C0DC4BBD-EF80-4324-B83B-534452DAD62B}" dt="2020-09-05T03:58:17.329" v="39" actId="478"/>
        <pc:sldMkLst>
          <pc:docMk/>
          <pc:sldMk cId="3562386730" sldId="403"/>
        </pc:sldMkLst>
        <pc:picChg chg="add mod ord">
          <ac:chgData name="Bethany Bolen" userId="8e338a04f9f07398" providerId="LiveId" clId="{C0DC4BBD-EF80-4324-B83B-534452DAD62B}" dt="2020-09-05T03:58:16.111" v="38" actId="167"/>
          <ac:picMkLst>
            <pc:docMk/>
            <pc:sldMk cId="3562386730" sldId="403"/>
            <ac:picMk id="6" creationId="{1C4CD8E0-B6AD-4D19-93DC-66270B546B58}"/>
          </ac:picMkLst>
        </pc:picChg>
        <pc:picChg chg="del">
          <ac:chgData name="Bethany Bolen" userId="8e338a04f9f07398" providerId="LiveId" clId="{C0DC4BBD-EF80-4324-B83B-534452DAD62B}" dt="2020-09-05T03:58:17.329" v="39" actId="478"/>
          <ac:picMkLst>
            <pc:docMk/>
            <pc:sldMk cId="3562386730" sldId="403"/>
            <ac:picMk id="13314" creationId="{00000000-0000-0000-0000-000000000000}"/>
          </ac:picMkLst>
        </pc:picChg>
      </pc:sldChg>
      <pc:sldChg chg="addSp delSp modSp mod">
        <pc:chgData name="Bethany Bolen" userId="8e338a04f9f07398" providerId="LiveId" clId="{C0DC4BBD-EF80-4324-B83B-534452DAD62B}" dt="2020-09-05T03:58:30.345" v="49" actId="478"/>
        <pc:sldMkLst>
          <pc:docMk/>
          <pc:sldMk cId="2028256502" sldId="404"/>
        </pc:sldMkLst>
        <pc:picChg chg="add mod ord">
          <ac:chgData name="Bethany Bolen" userId="8e338a04f9f07398" providerId="LiveId" clId="{C0DC4BBD-EF80-4324-B83B-534452DAD62B}" dt="2020-09-05T03:58:29.396" v="48" actId="167"/>
          <ac:picMkLst>
            <pc:docMk/>
            <pc:sldMk cId="2028256502" sldId="404"/>
            <ac:picMk id="6" creationId="{A646B342-6159-47F0-911F-DF205C743458}"/>
          </ac:picMkLst>
        </pc:picChg>
        <pc:picChg chg="del">
          <ac:chgData name="Bethany Bolen" userId="8e338a04f9f07398" providerId="LiveId" clId="{C0DC4BBD-EF80-4324-B83B-534452DAD62B}" dt="2020-09-05T03:58:30.345" v="49" actId="478"/>
          <ac:picMkLst>
            <pc:docMk/>
            <pc:sldMk cId="2028256502" sldId="404"/>
            <ac:picMk id="7170" creationId="{00000000-0000-0000-0000-000000000000}"/>
          </ac:picMkLst>
        </pc:picChg>
      </pc:sldChg>
      <pc:sldChg chg="addSp delSp modSp mod">
        <pc:chgData name="Bethany Bolen" userId="8e338a04f9f07398" providerId="LiveId" clId="{C0DC4BBD-EF80-4324-B83B-534452DAD62B}" dt="2020-09-05T03:58:53.875" v="64" actId="478"/>
        <pc:sldMkLst>
          <pc:docMk/>
          <pc:sldMk cId="1760989032" sldId="407"/>
        </pc:sldMkLst>
        <pc:picChg chg="add mod ord">
          <ac:chgData name="Bethany Bolen" userId="8e338a04f9f07398" providerId="LiveId" clId="{C0DC4BBD-EF80-4324-B83B-534452DAD62B}" dt="2020-09-05T03:58:53.043" v="63" actId="167"/>
          <ac:picMkLst>
            <pc:docMk/>
            <pc:sldMk cId="1760989032" sldId="407"/>
            <ac:picMk id="6" creationId="{49598078-3B71-4AB4-B9E4-29EDA6E26DAD}"/>
          </ac:picMkLst>
        </pc:picChg>
        <pc:picChg chg="del">
          <ac:chgData name="Bethany Bolen" userId="8e338a04f9f07398" providerId="LiveId" clId="{C0DC4BBD-EF80-4324-B83B-534452DAD62B}" dt="2020-09-05T03:58:53.875" v="64" actId="478"/>
          <ac:picMkLst>
            <pc:docMk/>
            <pc:sldMk cId="1760989032" sldId="407"/>
            <ac:picMk id="2050" creationId="{00000000-0000-0000-0000-000000000000}"/>
          </ac:picMkLst>
        </pc:picChg>
      </pc:sldChg>
      <pc:sldChg chg="addSp delSp modSp mod">
        <pc:chgData name="Bethany Bolen" userId="8e338a04f9f07398" providerId="LiveId" clId="{C0DC4BBD-EF80-4324-B83B-534452DAD62B}" dt="2020-09-05T03:59:22.558" v="76" actId="478"/>
        <pc:sldMkLst>
          <pc:docMk/>
          <pc:sldMk cId="955126063" sldId="409"/>
        </pc:sldMkLst>
        <pc:picChg chg="add mod ord">
          <ac:chgData name="Bethany Bolen" userId="8e338a04f9f07398" providerId="LiveId" clId="{C0DC4BBD-EF80-4324-B83B-534452DAD62B}" dt="2020-09-05T03:59:20.908" v="75" actId="167"/>
          <ac:picMkLst>
            <pc:docMk/>
            <pc:sldMk cId="955126063" sldId="409"/>
            <ac:picMk id="6" creationId="{A2E8CE44-0D27-43A3-87C9-C40831025924}"/>
          </ac:picMkLst>
        </pc:picChg>
        <pc:picChg chg="del">
          <ac:chgData name="Bethany Bolen" userId="8e338a04f9f07398" providerId="LiveId" clId="{C0DC4BBD-EF80-4324-B83B-534452DAD62B}" dt="2020-09-05T03:59:22.558" v="76" actId="478"/>
          <ac:picMkLst>
            <pc:docMk/>
            <pc:sldMk cId="955126063" sldId="409"/>
            <ac:picMk id="4098" creationId="{00000000-0000-0000-0000-000000000000}"/>
          </ac:picMkLst>
        </pc:picChg>
      </pc:sldChg>
      <pc:sldChg chg="addSp delSp modSp mod">
        <pc:chgData name="Bethany Bolen" userId="8e338a04f9f07398" providerId="LiveId" clId="{C0DC4BBD-EF80-4324-B83B-534452DAD62B}" dt="2020-09-05T03:59:44.580" v="88" actId="478"/>
        <pc:sldMkLst>
          <pc:docMk/>
          <pc:sldMk cId="65196338" sldId="410"/>
        </pc:sldMkLst>
        <pc:picChg chg="add mod ord">
          <ac:chgData name="Bethany Bolen" userId="8e338a04f9f07398" providerId="LiveId" clId="{C0DC4BBD-EF80-4324-B83B-534452DAD62B}" dt="2020-09-05T03:59:43.652" v="87" actId="167"/>
          <ac:picMkLst>
            <pc:docMk/>
            <pc:sldMk cId="65196338" sldId="410"/>
            <ac:picMk id="6" creationId="{30BD61D4-F088-4156-BCF7-88BA13562DA8}"/>
          </ac:picMkLst>
        </pc:picChg>
        <pc:picChg chg="del">
          <ac:chgData name="Bethany Bolen" userId="8e338a04f9f07398" providerId="LiveId" clId="{C0DC4BBD-EF80-4324-B83B-534452DAD62B}" dt="2020-09-05T03:59:44.580" v="88" actId="478"/>
          <ac:picMkLst>
            <pc:docMk/>
            <pc:sldMk cId="65196338" sldId="410"/>
            <ac:picMk id="4099" creationId="{00000000-0000-0000-0000-000000000000}"/>
          </ac:picMkLst>
        </pc:picChg>
      </pc:sldChg>
      <pc:sldChg chg="addSp delSp modSp mod">
        <pc:chgData name="Bethany Bolen" userId="8e338a04f9f07398" providerId="LiveId" clId="{C0DC4BBD-EF80-4324-B83B-534452DAD62B}" dt="2020-09-05T03:59:51.602" v="93" actId="478"/>
        <pc:sldMkLst>
          <pc:docMk/>
          <pc:sldMk cId="42554107" sldId="411"/>
        </pc:sldMkLst>
        <pc:picChg chg="add mod ord">
          <ac:chgData name="Bethany Bolen" userId="8e338a04f9f07398" providerId="LiveId" clId="{C0DC4BBD-EF80-4324-B83B-534452DAD62B}" dt="2020-09-05T03:59:50.364" v="92" actId="167"/>
          <ac:picMkLst>
            <pc:docMk/>
            <pc:sldMk cId="42554107" sldId="411"/>
            <ac:picMk id="6" creationId="{998883C2-F9CC-4252-BEBB-B44D4FEF3E2F}"/>
          </ac:picMkLst>
        </pc:picChg>
        <pc:picChg chg="del">
          <ac:chgData name="Bethany Bolen" userId="8e338a04f9f07398" providerId="LiveId" clId="{C0DC4BBD-EF80-4324-B83B-534452DAD62B}" dt="2020-09-05T03:59:51.602" v="93" actId="478"/>
          <ac:picMkLst>
            <pc:docMk/>
            <pc:sldMk cId="42554107" sldId="411"/>
            <ac:picMk id="2051" creationId="{00000000-0000-0000-0000-000000000000}"/>
          </ac:picMkLst>
        </pc:picChg>
      </pc:sldChg>
      <pc:sldChg chg="addSp delSp modSp mod">
        <pc:chgData name="Bethany Bolen" userId="8e338a04f9f07398" providerId="LiveId" clId="{C0DC4BBD-EF80-4324-B83B-534452DAD62B}" dt="2020-09-05T04:01:06.960" v="151" actId="478"/>
        <pc:sldMkLst>
          <pc:docMk/>
          <pc:sldMk cId="3244103258" sldId="420"/>
        </pc:sldMkLst>
        <pc:picChg chg="add mod ord">
          <ac:chgData name="Bethany Bolen" userId="8e338a04f9f07398" providerId="LiveId" clId="{C0DC4BBD-EF80-4324-B83B-534452DAD62B}" dt="2020-09-05T04:01:05.712" v="150" actId="167"/>
          <ac:picMkLst>
            <pc:docMk/>
            <pc:sldMk cId="3244103258" sldId="420"/>
            <ac:picMk id="6" creationId="{5AEA3538-1EF2-43B6-8C40-308B8545C38D}"/>
          </ac:picMkLst>
        </pc:picChg>
        <pc:picChg chg="del">
          <ac:chgData name="Bethany Bolen" userId="8e338a04f9f07398" providerId="LiveId" clId="{C0DC4BBD-EF80-4324-B83B-534452DAD62B}" dt="2020-09-05T04:01:06.960" v="151" actId="478"/>
          <ac:picMkLst>
            <pc:docMk/>
            <pc:sldMk cId="3244103258" sldId="420"/>
            <ac:picMk id="4098" creationId="{00000000-0000-0000-0000-000000000000}"/>
          </ac:picMkLst>
        </pc:picChg>
      </pc:sldChg>
      <pc:sldChg chg="addSp delSp modSp mod">
        <pc:chgData name="Bethany Bolen" userId="8e338a04f9f07398" providerId="LiveId" clId="{C0DC4BBD-EF80-4324-B83B-534452DAD62B}" dt="2020-09-05T04:01:19.776" v="161" actId="478"/>
        <pc:sldMkLst>
          <pc:docMk/>
          <pc:sldMk cId="1937046167" sldId="422"/>
        </pc:sldMkLst>
        <pc:picChg chg="add mod ord">
          <ac:chgData name="Bethany Bolen" userId="8e338a04f9f07398" providerId="LiveId" clId="{C0DC4BBD-EF80-4324-B83B-534452DAD62B}" dt="2020-09-05T04:01:18.652" v="160" actId="167"/>
          <ac:picMkLst>
            <pc:docMk/>
            <pc:sldMk cId="1937046167" sldId="422"/>
            <ac:picMk id="6" creationId="{8C016DE2-AD3C-4563-8C29-4DF37F681431}"/>
          </ac:picMkLst>
        </pc:picChg>
        <pc:picChg chg="del">
          <ac:chgData name="Bethany Bolen" userId="8e338a04f9f07398" providerId="LiveId" clId="{C0DC4BBD-EF80-4324-B83B-534452DAD62B}" dt="2020-09-05T04:01:19.776" v="161" actId="478"/>
          <ac:picMkLst>
            <pc:docMk/>
            <pc:sldMk cId="1937046167" sldId="422"/>
            <ac:picMk id="8194" creationId="{00000000-0000-0000-0000-000000000000}"/>
          </ac:picMkLst>
        </pc:picChg>
      </pc:sldChg>
      <pc:sldChg chg="addSp delSp modSp mod">
        <pc:chgData name="Bethany Bolen" userId="8e338a04f9f07398" providerId="LiveId" clId="{C0DC4BBD-EF80-4324-B83B-534452DAD62B}" dt="2020-09-05T04:01:23.836" v="166" actId="478"/>
        <pc:sldMkLst>
          <pc:docMk/>
          <pc:sldMk cId="2050069803" sldId="423"/>
        </pc:sldMkLst>
        <pc:picChg chg="add mod ord">
          <ac:chgData name="Bethany Bolen" userId="8e338a04f9f07398" providerId="LiveId" clId="{C0DC4BBD-EF80-4324-B83B-534452DAD62B}" dt="2020-09-05T04:01:23.068" v="165" actId="962"/>
          <ac:picMkLst>
            <pc:docMk/>
            <pc:sldMk cId="2050069803" sldId="423"/>
            <ac:picMk id="6" creationId="{78224549-9DE9-439C-9292-AD9AC9124A17}"/>
          </ac:picMkLst>
        </pc:picChg>
        <pc:picChg chg="del">
          <ac:chgData name="Bethany Bolen" userId="8e338a04f9f07398" providerId="LiveId" clId="{C0DC4BBD-EF80-4324-B83B-534452DAD62B}" dt="2020-09-05T04:01:23.836" v="166" actId="478"/>
          <ac:picMkLst>
            <pc:docMk/>
            <pc:sldMk cId="2050069803" sldId="423"/>
            <ac:picMk id="8194" creationId="{00000000-0000-0000-0000-000000000000}"/>
          </ac:picMkLst>
        </pc:picChg>
      </pc:sldChg>
      <pc:sldChg chg="addSp delSp modSp mod">
        <pc:chgData name="Bethany Bolen" userId="8e338a04f9f07398" providerId="LiveId" clId="{C0DC4BBD-EF80-4324-B83B-534452DAD62B}" dt="2020-09-05T04:01:33.869" v="176" actId="478"/>
        <pc:sldMkLst>
          <pc:docMk/>
          <pc:sldMk cId="4129133198" sldId="424"/>
        </pc:sldMkLst>
        <pc:picChg chg="add mod ord">
          <ac:chgData name="Bethany Bolen" userId="8e338a04f9f07398" providerId="LiveId" clId="{C0DC4BBD-EF80-4324-B83B-534452DAD62B}" dt="2020-09-05T04:01:32.897" v="175" actId="167"/>
          <ac:picMkLst>
            <pc:docMk/>
            <pc:sldMk cId="4129133198" sldId="424"/>
            <ac:picMk id="12" creationId="{0C266BCC-3DAC-4691-8611-F5142038CCFF}"/>
          </ac:picMkLst>
        </pc:picChg>
        <pc:picChg chg="del">
          <ac:chgData name="Bethany Bolen" userId="8e338a04f9f07398" providerId="LiveId" clId="{C0DC4BBD-EF80-4324-B83B-534452DAD62B}" dt="2020-09-05T04:01:33.869" v="176" actId="478"/>
          <ac:picMkLst>
            <pc:docMk/>
            <pc:sldMk cId="4129133198" sldId="424"/>
            <ac:picMk id="9218" creationId="{00000000-0000-0000-0000-000000000000}"/>
          </ac:picMkLst>
        </pc:picChg>
      </pc:sldChg>
      <pc:sldChg chg="addSp delSp modSp mod">
        <pc:chgData name="Bethany Bolen" userId="8e338a04f9f07398" providerId="LiveId" clId="{C0DC4BBD-EF80-4324-B83B-534452DAD62B}" dt="2020-09-05T04:02:07.931" v="194" actId="27614"/>
        <pc:sldMkLst>
          <pc:docMk/>
          <pc:sldMk cId="1113608596" sldId="429"/>
        </pc:sldMkLst>
        <pc:picChg chg="add del mod ord">
          <ac:chgData name="Bethany Bolen" userId="8e338a04f9f07398" providerId="LiveId" clId="{C0DC4BBD-EF80-4324-B83B-534452DAD62B}" dt="2020-09-05T04:02:00.439" v="191"/>
          <ac:picMkLst>
            <pc:docMk/>
            <pc:sldMk cId="1113608596" sldId="429"/>
            <ac:picMk id="9" creationId="{9A355072-974C-49F0-8B0F-C0430AD796D3}"/>
          </ac:picMkLst>
        </pc:picChg>
        <pc:picChg chg="add mod">
          <ac:chgData name="Bethany Bolen" userId="8e338a04f9f07398" providerId="LiveId" clId="{C0DC4BBD-EF80-4324-B83B-534452DAD62B}" dt="2020-09-05T04:02:07.931" v="194" actId="27614"/>
          <ac:picMkLst>
            <pc:docMk/>
            <pc:sldMk cId="1113608596" sldId="429"/>
            <ac:picMk id="11" creationId="{E6132732-6446-4F4F-9283-6A50501F8201}"/>
          </ac:picMkLst>
        </pc:picChg>
        <pc:picChg chg="add del">
          <ac:chgData name="Bethany Bolen" userId="8e338a04f9f07398" providerId="LiveId" clId="{C0DC4BBD-EF80-4324-B83B-534452DAD62B}" dt="2020-09-05T04:02:04.414" v="192" actId="478"/>
          <ac:picMkLst>
            <pc:docMk/>
            <pc:sldMk cId="1113608596" sldId="429"/>
            <ac:picMk id="4098" creationId="{00000000-0000-0000-0000-000000000000}"/>
          </ac:picMkLst>
        </pc:picChg>
      </pc:sldChg>
      <pc:sldChg chg="addSp delSp modSp mod">
        <pc:chgData name="Bethany Bolen" userId="8e338a04f9f07398" providerId="LiveId" clId="{C0DC4BBD-EF80-4324-B83B-534452DAD62B}" dt="2020-09-05T04:02:11.957" v="199" actId="478"/>
        <pc:sldMkLst>
          <pc:docMk/>
          <pc:sldMk cId="3742968489" sldId="430"/>
        </pc:sldMkLst>
        <pc:picChg chg="add mod ord">
          <ac:chgData name="Bethany Bolen" userId="8e338a04f9f07398" providerId="LiveId" clId="{C0DC4BBD-EF80-4324-B83B-534452DAD62B}" dt="2020-09-05T04:02:11.129" v="198" actId="962"/>
          <ac:picMkLst>
            <pc:docMk/>
            <pc:sldMk cId="3742968489" sldId="430"/>
            <ac:picMk id="6" creationId="{E7C29144-A95F-4451-BDB1-E6AE50E072F6}"/>
          </ac:picMkLst>
        </pc:picChg>
        <pc:picChg chg="del">
          <ac:chgData name="Bethany Bolen" userId="8e338a04f9f07398" providerId="LiveId" clId="{C0DC4BBD-EF80-4324-B83B-534452DAD62B}" dt="2020-09-05T04:02:11.957" v="199" actId="478"/>
          <ac:picMkLst>
            <pc:docMk/>
            <pc:sldMk cId="3742968489" sldId="430"/>
            <ac:picMk id="5122" creationId="{00000000-0000-0000-0000-000000000000}"/>
          </ac:picMkLst>
        </pc:picChg>
      </pc:sldChg>
      <pc:sldChg chg="addSp delSp modSp mod">
        <pc:chgData name="Bethany Bolen" userId="8e338a04f9f07398" providerId="LiveId" clId="{C0DC4BBD-EF80-4324-B83B-534452DAD62B}" dt="2020-09-05T04:00:12.149" v="111" actId="1036"/>
        <pc:sldMkLst>
          <pc:docMk/>
          <pc:sldMk cId="1840475003" sldId="432"/>
        </pc:sldMkLst>
        <pc:picChg chg="add mod ord">
          <ac:chgData name="Bethany Bolen" userId="8e338a04f9f07398" providerId="LiveId" clId="{C0DC4BBD-EF80-4324-B83B-534452DAD62B}" dt="2020-09-05T04:00:12.149" v="111" actId="1036"/>
          <ac:picMkLst>
            <pc:docMk/>
            <pc:sldMk cId="1840475003" sldId="432"/>
            <ac:picMk id="6" creationId="{3402A6FF-0C70-4AC4-8263-09125147B0BF}"/>
          </ac:picMkLst>
        </pc:picChg>
        <pc:picChg chg="del">
          <ac:chgData name="Bethany Bolen" userId="8e338a04f9f07398" providerId="LiveId" clId="{C0DC4BBD-EF80-4324-B83B-534452DAD62B}" dt="2020-09-05T04:00:05.473" v="103" actId="478"/>
          <ac:picMkLst>
            <pc:docMk/>
            <pc:sldMk cId="1840475003" sldId="432"/>
            <ac:picMk id="8194" creationId="{00000000-0000-0000-0000-000000000000}"/>
          </ac:picMkLst>
        </pc:picChg>
      </pc:sldChg>
      <pc:sldChg chg="addSp delSp modSp mod">
        <pc:chgData name="Bethany Bolen" userId="8e338a04f9f07398" providerId="LiveId" clId="{C0DC4BBD-EF80-4324-B83B-534452DAD62B}" dt="2020-09-05T03:58:02.412" v="29" actId="171"/>
        <pc:sldMkLst>
          <pc:docMk/>
          <pc:sldMk cId="3682894265" sldId="433"/>
        </pc:sldMkLst>
        <pc:picChg chg="add del mod ord">
          <ac:chgData name="Bethany Bolen" userId="8e338a04f9f07398" providerId="LiveId" clId="{C0DC4BBD-EF80-4324-B83B-534452DAD62B}" dt="2020-09-05T03:57:55.587" v="22" actId="478"/>
          <ac:picMkLst>
            <pc:docMk/>
            <pc:sldMk cId="3682894265" sldId="433"/>
            <ac:picMk id="12" creationId="{185D22E0-AF98-4A55-A4E4-05FB75F0AB9C}"/>
          </ac:picMkLst>
        </pc:picChg>
        <pc:picChg chg="add mod ord">
          <ac:chgData name="Bethany Bolen" userId="8e338a04f9f07398" providerId="LiveId" clId="{C0DC4BBD-EF80-4324-B83B-534452DAD62B}" dt="2020-09-05T03:58:02.412" v="29" actId="171"/>
          <ac:picMkLst>
            <pc:docMk/>
            <pc:sldMk cId="3682894265" sldId="433"/>
            <ac:picMk id="37" creationId="{E44D2D60-9F2D-4C36-8F2B-1BC3529672EF}"/>
          </ac:picMkLst>
        </pc:picChg>
        <pc:picChg chg="add del">
          <ac:chgData name="Bethany Bolen" userId="8e338a04f9f07398" providerId="LiveId" clId="{C0DC4BBD-EF80-4324-B83B-534452DAD62B}" dt="2020-09-05T03:57:56.841" v="23" actId="478"/>
          <ac:picMkLst>
            <pc:docMk/>
            <pc:sldMk cId="3682894265" sldId="433"/>
            <ac:picMk id="1028"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5/22/2021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digitalcollections.nypl.org/items/510d47dc-4746-a3d9-e040-e00a18064a99"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digitalcollections.nypl.org/items/510d47dc-4771-a3d9-e040-e00a18064a99"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digitalcollections.nypl.org/items/510d47e2-5d51-a3d9-e040-e00a18064a99"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digitalcollections.nypl.org/items/510d47dc-4751-a3d9-e040-e00a18064a99"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Our goal is that you will find in this “library” whatever it is you are looking for. </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Chris McKinny, Kris Udd, and Todd Bolen.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2 Samuel volume, you may access the most recent version of the 2 Samuel presentations at this private link: </a:t>
            </a:r>
            <a:r>
              <a:rPr lang="en-US" sz="1200" kern="1200" dirty="0">
                <a:solidFill>
                  <a:schemeClr val="tx1"/>
                </a:solidFill>
                <a:effectLst/>
                <a:latin typeface="+mn-lt"/>
                <a:ea typeface="+mn-ea"/>
                <a:cs typeface="+mn-cs"/>
              </a:rPr>
              <a:t>https://www.BiblePlaces.com/PCB-2Samuel-updates70811/</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3668840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dirty="0">
                <a:solidFill>
                  <a:srgbClr val="000000"/>
                </a:solidFill>
                <a:ea typeface="ＭＳ Ｐゴシック" pitchFamily="34" charset="-128"/>
                <a:cs typeface="Times New Roman" pitchFamily="18" charset="0"/>
              </a:rPr>
              <a:t>This ground-level</a:t>
            </a:r>
            <a:r>
              <a:rPr lang="en-US" baseline="0" dirty="0">
                <a:solidFill>
                  <a:srgbClr val="000000"/>
                </a:solidFill>
                <a:ea typeface="ＭＳ Ｐゴシック" pitchFamily="34" charset="-128"/>
                <a:cs typeface="Times New Roman" pitchFamily="18" charset="0"/>
              </a:rPr>
              <a:t> photo provides a view of Gath is it appears from the border of Israel, at Azekah.</a:t>
            </a:r>
            <a:endParaRPr lang="en-US" dirty="0">
              <a:solidFill>
                <a:srgbClr val="000000"/>
              </a:solidFill>
              <a:ea typeface="ＭＳ Ｐゴシック" pitchFamily="34" charset="-128"/>
              <a:cs typeface="Times New Roman" pitchFamily="18" charset="0"/>
            </a:endParaRPr>
          </a:p>
          <a:p>
            <a:pPr marL="228600" indent="-228600" eaLnBrk="1" hangingPunct="1"/>
            <a:endParaRPr lang="en-US" dirty="0">
              <a:solidFill>
                <a:srgbClr val="000000"/>
              </a:solidFill>
              <a:ea typeface="ＭＳ Ｐゴシック" pitchFamily="34" charset="-128"/>
              <a:cs typeface="Times New Roman" pitchFamily="18" charset="0"/>
            </a:endParaRPr>
          </a:p>
          <a:p>
            <a:pPr marL="228600" indent="-228600" eaLnBrk="1" hangingPunct="1"/>
            <a:r>
              <a:rPr lang="en-US" dirty="0">
                <a:solidFill>
                  <a:srgbClr val="000000"/>
                </a:solidFill>
                <a:ea typeface="ＭＳ Ｐゴシック" pitchFamily="34" charset="-128"/>
                <a:cs typeface="Times New Roman" pitchFamily="18" charset="0"/>
              </a:rPr>
              <a:t>tb062300236</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12776129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Most ancient inscriptions that have been recovered that mention Israel’s God Yahweh in the context of blessing are calling down His blessing on someone else. </a:t>
            </a:r>
            <a:r>
              <a:rPr lang="en-US" b="0" dirty="0" err="1"/>
              <a:t>Ahimaaz’s</a:t>
            </a:r>
            <a:r>
              <a:rPr lang="en-US" b="0" dirty="0"/>
              <a:t> statement,</a:t>
            </a:r>
            <a:r>
              <a:rPr lang="en-US" b="0" baseline="0" dirty="0"/>
              <a:t> by contrast, is a blessing upon Yahweh Himself. </a:t>
            </a:r>
            <a:r>
              <a:rPr lang="en-US" b="0" dirty="0"/>
              <a:t>The Hebrew burial inscription in this photo was discovered at Beth </a:t>
            </a:r>
            <a:r>
              <a:rPr lang="en-US" b="0" dirty="0" err="1"/>
              <a:t>Loya</a:t>
            </a:r>
            <a:r>
              <a:rPr lang="en-US" b="0" dirty="0"/>
              <a:t> (Beit Lei) in the Judean foothills. It dates to the 6th</a:t>
            </a:r>
            <a:r>
              <a:rPr lang="en-US" b="0" baseline="0" dirty="0"/>
              <a:t> century</a:t>
            </a:r>
            <a:r>
              <a:rPr lang="en-US" b="0" dirty="0"/>
              <a:t> BC.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הארצ הרי יהד </a:t>
            </a:r>
            <a:r>
              <a:rPr lang="he-IL" b="0" baseline="0" dirty="0" err="1"/>
              <a:t>לאלהי</a:t>
            </a:r>
            <a:r>
              <a:rPr lang="he-IL" b="0" baseline="0" dirty="0"/>
              <a:t> </a:t>
            </a:r>
            <a:r>
              <a:rPr lang="he-IL" b="0" baseline="0" dirty="0" err="1"/>
              <a:t>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Ziony </a:t>
            </a:r>
            <a:r>
              <a:rPr lang="en-US" b="0" baseline="0" dirty="0" err="1"/>
              <a:t>Zevit</a:t>
            </a:r>
            <a:r>
              <a:rPr lang="en-US" b="0" baseline="0" dirty="0"/>
              <a:t> (2001). Although each has rendered the inscription differently, all are in agreement that the first word of the first line and the last word of the last line are both the divine name. This inscription was photographed in the Israel Museum. </a:t>
            </a:r>
            <a:r>
              <a:rPr lang="en-US" dirty="0"/>
              <a:t>This image comes from </a:t>
            </a:r>
            <a:r>
              <a:rPr lang="he-IL" dirty="0"/>
              <a:t>יעל י</a:t>
            </a:r>
            <a:r>
              <a:rPr lang="en-US" dirty="0"/>
              <a:t> and is licensed under CC BY-SA 3.0, via Wikimedia Commons: https://commons.wikimedia.org/wiki/File:Khirbet_Beit_Lei_inscription_A.jpg.</a:t>
            </a:r>
            <a:r>
              <a:rPr lang="en-US" b="0" baseline="0" dirty="0"/>
              <a:t> </a:t>
            </a:r>
            <a:r>
              <a:rPr lang="en-US" baseline="0" dirty="0"/>
              <a:t>An editable version is included behind this graphic for those who may wish to change it.</a:t>
            </a: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a:defRPr/>
            </a:pPr>
            <a:r>
              <a:rPr lang="en-US" b="1" dirty="0"/>
              <a:t>References:</a:t>
            </a:r>
          </a:p>
          <a:p>
            <a:pPr>
              <a:defRPr/>
            </a:pPr>
            <a:r>
              <a:rPr lang="en-US" dirty="0"/>
              <a:t>Cross, Frank Moore.</a:t>
            </a:r>
          </a:p>
          <a:p>
            <a:pPr marL="685800" indent="-457200">
              <a:tabLst>
                <a:tab pos="685800" algn="l"/>
              </a:tabLst>
              <a:defRPr/>
            </a:pPr>
            <a:r>
              <a:rPr lang="en-US" dirty="0"/>
              <a:t>1970	The Cave Inscriptions from Khirbet Beit Lei. Pp. 299–306 in </a:t>
            </a:r>
            <a:r>
              <a:rPr lang="en-US" i="1" dirty="0"/>
              <a:t>Near Eastern Archaeology in the Twentieth Century: Essays in Honor of Nelson </a:t>
            </a:r>
            <a:r>
              <a:rPr lang="en-US" i="1" dirty="0" err="1"/>
              <a:t>Glueck</a:t>
            </a:r>
            <a:r>
              <a:rPr lang="en-US" i="1" dirty="0"/>
              <a:t>, </a:t>
            </a:r>
            <a:r>
              <a:rPr lang="en-US" dirty="0"/>
              <a:t>ed. James A. Sanders. Garden City, NY: Doubleday.</a:t>
            </a:r>
          </a:p>
          <a:p>
            <a:pPr>
              <a:defRPr/>
            </a:pPr>
            <a:r>
              <a:rPr lang="fr-FR" dirty="0"/>
              <a:t>Lemaire, André.</a:t>
            </a:r>
          </a:p>
          <a:p>
            <a:pPr marL="685800" indent="-457200">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dirty="0"/>
          </a:p>
          <a:p>
            <a:pPr>
              <a:defRPr/>
            </a:pPr>
            <a:r>
              <a:rPr lang="en-US" dirty="0" err="1"/>
              <a:t>Naveh</a:t>
            </a:r>
            <a:r>
              <a:rPr lang="en-US" dirty="0"/>
              <a:t>, Joseph.</a:t>
            </a:r>
          </a:p>
          <a:p>
            <a:pPr marL="685800" indent="-457200">
              <a:tabLst>
                <a:tab pos="685800" algn="l"/>
              </a:tabLst>
              <a:defRPr/>
            </a:pPr>
            <a:r>
              <a:rPr lang="en-US" dirty="0"/>
              <a:t>1963	Old Hebrew Inscriptions in a Burial Cave. </a:t>
            </a:r>
            <a:r>
              <a:rPr lang="en-US" i="1" dirty="0"/>
              <a:t>Israel Exploration Journal </a:t>
            </a:r>
            <a:r>
              <a:rPr lang="en-US" dirty="0"/>
              <a:t>13: 74–92.</a:t>
            </a:r>
          </a:p>
          <a:p>
            <a:pPr>
              <a:defRPr/>
            </a:pPr>
            <a:r>
              <a:rPr lang="en-US" dirty="0" err="1"/>
              <a:t>Zevit</a:t>
            </a:r>
            <a:r>
              <a:rPr lang="en-US" dirty="0"/>
              <a:t>, Ziony.</a:t>
            </a:r>
          </a:p>
          <a:p>
            <a:pPr marL="685800" indent="-457200">
              <a:tabLst>
                <a:tab pos="685800" algn="l"/>
              </a:tabLst>
              <a:defRPr/>
            </a:pPr>
            <a:r>
              <a:rPr lang="en-US" dirty="0"/>
              <a:t>2001	</a:t>
            </a:r>
            <a:r>
              <a:rPr lang="en-US" i="1" dirty="0"/>
              <a:t>The Religions of Ancient Israel: A Synthesis of Parallactic Approaches</a:t>
            </a:r>
            <a:r>
              <a:rPr lang="en-US" dirty="0"/>
              <a:t>. New York: Continuum.</a:t>
            </a:r>
          </a:p>
          <a:p>
            <a:endParaRPr lang="en-US" b="0" dirty="0"/>
          </a:p>
          <a:p>
            <a:r>
              <a:rPr lang="en-US" dirty="0"/>
              <a:t>This image comes from </a:t>
            </a:r>
            <a:r>
              <a:rPr lang="he-IL" dirty="0"/>
              <a:t>יעל י</a:t>
            </a:r>
            <a:r>
              <a:rPr lang="en-US" dirty="0"/>
              <a:t> and is licensed under CC BY-SA 3.0, via Wikimedia Commons: https://commons.wikimedia.org/wiki/File:Khirbet_Beit_Lei_inscription_A.jpg.</a:t>
            </a:r>
          </a:p>
          <a:p>
            <a:endParaRPr lang="en-US" dirty="0"/>
          </a:p>
          <a:p>
            <a:r>
              <a:rPr lang="en-US" dirty="0"/>
              <a:t>wiki011520132028181628</a:t>
            </a:r>
          </a:p>
        </p:txBody>
      </p:sp>
      <p:sp>
        <p:nvSpPr>
          <p:cNvPr id="4" name="Slide Number Placeholder 3"/>
          <p:cNvSpPr>
            <a:spLocks noGrp="1"/>
          </p:cNvSpPr>
          <p:nvPr>
            <p:ph type="sldNum" sz="quarter" idx="10"/>
          </p:nvPr>
        </p:nvSpPr>
        <p:spPr/>
        <p:txBody>
          <a:bodyPr/>
          <a:lstStyle/>
          <a:p>
            <a:fld id="{4E4946A3-FD68-4E77-9DEF-1E7536A4AD96}" type="slidenum">
              <a:rPr lang="en-US" smtClean="0"/>
              <a:t>100</a:t>
            </a:fld>
            <a:endParaRPr lang="en-US"/>
          </a:p>
        </p:txBody>
      </p:sp>
    </p:spTree>
    <p:extLst>
      <p:ext uri="{BB962C8B-B14F-4D97-AF65-F5344CB8AC3E}">
        <p14:creationId xmlns:p14="http://schemas.microsoft.com/office/powerpoint/2010/main" val="416082026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times David has hopefully proclaimed that the messenger is bringing good news (2 Sam 18:25-27).</a:t>
            </a:r>
            <a:r>
              <a:rPr lang="en-US" baseline="0" dirty="0"/>
              <a:t> His question regarding his son Absalom reveals the object of his hope and concern. This marble mask portrays an expression with furrowed brow that illustrates David’s worry. It is </a:t>
            </a:r>
            <a:r>
              <a:rPr lang="en-US" dirty="0"/>
              <a:t>thought to be a copy of an original from about the 4th century BC. It was photographed at the National Archaeological</a:t>
            </a:r>
            <a:r>
              <a:rPr lang="en-US" baseline="0" dirty="0"/>
              <a:t> Museum in Athens.</a:t>
            </a:r>
          </a:p>
          <a:p>
            <a:endParaRPr lang="en-US" baseline="0" dirty="0"/>
          </a:p>
          <a:p>
            <a:r>
              <a:rPr lang="en-US" dirty="0"/>
              <a:t>tb011117501</a:t>
            </a:r>
          </a:p>
        </p:txBody>
      </p:sp>
      <p:sp>
        <p:nvSpPr>
          <p:cNvPr id="4" name="Slide Number Placeholder 3"/>
          <p:cNvSpPr>
            <a:spLocks noGrp="1"/>
          </p:cNvSpPr>
          <p:nvPr>
            <p:ph type="sldNum" sz="quarter" idx="10"/>
          </p:nvPr>
        </p:nvSpPr>
        <p:spPr/>
        <p:txBody>
          <a:bodyPr/>
          <a:lstStyle/>
          <a:p>
            <a:fld id="{4E4946A3-FD68-4E77-9DEF-1E7536A4AD96}" type="slidenum">
              <a:rPr lang="en-US" smtClean="0"/>
              <a:t>101</a:t>
            </a:fld>
            <a:endParaRPr lang="en-US"/>
          </a:p>
        </p:txBody>
      </p:sp>
    </p:spTree>
    <p:extLst>
      <p:ext uri="{BB962C8B-B14F-4D97-AF65-F5344CB8AC3E}">
        <p14:creationId xmlns:p14="http://schemas.microsoft.com/office/powerpoint/2010/main" val="138615734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 This image comes from Carole </a:t>
            </a:r>
            <a:r>
              <a:rPr lang="en-US" dirty="0" err="1"/>
              <a:t>Raddato</a:t>
            </a:r>
            <a:r>
              <a:rPr lang="en-US" dirty="0"/>
              <a:t> and is licensed under CC BY-SA 2.0, via Wikimedia Commons: https://commons.wikimedia.org/wiki/File:Battle_of_Ulai_(composite).jpg.</a:t>
            </a:r>
          </a:p>
          <a:p>
            <a:endParaRPr lang="en-US" dirty="0"/>
          </a:p>
          <a:p>
            <a:r>
              <a:rPr lang="en-US" dirty="0"/>
              <a:t>wiki0622202010907</a:t>
            </a:r>
          </a:p>
        </p:txBody>
      </p:sp>
      <p:sp>
        <p:nvSpPr>
          <p:cNvPr id="4" name="Slide Number Placeholder 3"/>
          <p:cNvSpPr>
            <a:spLocks noGrp="1"/>
          </p:cNvSpPr>
          <p:nvPr>
            <p:ph type="sldNum" sz="quarter" idx="10"/>
          </p:nvPr>
        </p:nvSpPr>
        <p:spPr/>
        <p:txBody>
          <a:bodyPr/>
          <a:lstStyle/>
          <a:p>
            <a:fld id="{4E4946A3-FD68-4E77-9DEF-1E7536A4AD96}" type="slidenum">
              <a:rPr lang="en-US" smtClean="0"/>
              <a:t>102</a:t>
            </a:fld>
            <a:endParaRPr lang="en-US"/>
          </a:p>
        </p:txBody>
      </p:sp>
    </p:spTree>
    <p:extLst>
      <p:ext uri="{BB962C8B-B14F-4D97-AF65-F5344CB8AC3E}">
        <p14:creationId xmlns:p14="http://schemas.microsoft.com/office/powerpoint/2010/main" val="13861573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 was taken between 1900 and 1920.</a:t>
            </a:r>
          </a:p>
          <a:p>
            <a:endParaRPr lang="en-US" dirty="0"/>
          </a:p>
          <a:p>
            <a:r>
              <a:rPr lang="en-US" dirty="0"/>
              <a:t>mat01239</a:t>
            </a:r>
          </a:p>
        </p:txBody>
      </p:sp>
      <p:sp>
        <p:nvSpPr>
          <p:cNvPr id="4" name="Slide Number Placeholder 3"/>
          <p:cNvSpPr>
            <a:spLocks noGrp="1"/>
          </p:cNvSpPr>
          <p:nvPr>
            <p:ph type="sldNum" sz="quarter" idx="10"/>
          </p:nvPr>
        </p:nvSpPr>
        <p:spPr/>
        <p:txBody>
          <a:bodyPr/>
          <a:lstStyle/>
          <a:p>
            <a:fld id="{4E4946A3-FD68-4E77-9DEF-1E7536A4AD96}" type="slidenum">
              <a:rPr lang="en-US" smtClean="0"/>
              <a:t>103</a:t>
            </a:fld>
            <a:endParaRPr lang="en-US"/>
          </a:p>
        </p:txBody>
      </p:sp>
    </p:spTree>
    <p:extLst>
      <p:ext uri="{BB962C8B-B14F-4D97-AF65-F5344CB8AC3E}">
        <p14:creationId xmlns:p14="http://schemas.microsoft.com/office/powerpoint/2010/main" val="8258427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image comes from The Metropolitan Museum of Art and is in the public domain. Source</a:t>
            </a:r>
            <a:r>
              <a:rPr lang="en-US" baseline="0" dirty="0"/>
              <a:t>: https://www.metmuseum.org/art/collection/search/244557. A removable graphic has been added to this image to avoid causing surprise or offense.</a:t>
            </a:r>
          </a:p>
          <a:p>
            <a:endParaRPr lang="en-US" baseline="0" dirty="0"/>
          </a:p>
          <a:p>
            <a:r>
              <a:rPr lang="en-US" baseline="0" dirty="0"/>
              <a:t>met244557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104</a:t>
            </a:fld>
            <a:endParaRPr lang="en-US"/>
          </a:p>
        </p:txBody>
      </p:sp>
    </p:spTree>
    <p:extLst>
      <p:ext uri="{BB962C8B-B14F-4D97-AF65-F5344CB8AC3E}">
        <p14:creationId xmlns:p14="http://schemas.microsoft.com/office/powerpoint/2010/main" val="8258427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statue is inscribed “Pa-di-</a:t>
            </a:r>
            <a:r>
              <a:rPr lang="en-US" baseline="0" dirty="0" err="1"/>
              <a:t>iset</a:t>
            </a:r>
            <a:r>
              <a:rPr lang="en-US" baseline="0" dirty="0"/>
              <a:t> m</a:t>
            </a:r>
            <a:r>
              <a:rPr lang="en-US" dirty="0"/>
              <a:t>essenger to </a:t>
            </a:r>
            <a:r>
              <a:rPr lang="en-US" dirty="0" err="1"/>
              <a:t>Peleshet</a:t>
            </a:r>
            <a:r>
              <a:rPr lang="en-US" dirty="0"/>
              <a:t> [Philistia] and Canaan.” This statue comes from the Egyptian 22nd dynasty. It was photographed at the Walters Art Museum in Baltimore.</a:t>
            </a:r>
          </a:p>
          <a:p>
            <a:endParaRPr lang="en-US" dirty="0"/>
          </a:p>
          <a:p>
            <a:r>
              <a:rPr lang="en-US" dirty="0"/>
              <a:t>adr1311203304</a:t>
            </a:r>
          </a:p>
        </p:txBody>
      </p:sp>
      <p:sp>
        <p:nvSpPr>
          <p:cNvPr id="4" name="Slide Number Placeholder 3"/>
          <p:cNvSpPr>
            <a:spLocks noGrp="1"/>
          </p:cNvSpPr>
          <p:nvPr>
            <p:ph type="sldNum" sz="quarter" idx="10"/>
          </p:nvPr>
        </p:nvSpPr>
        <p:spPr/>
        <p:txBody>
          <a:bodyPr/>
          <a:lstStyle/>
          <a:p>
            <a:fld id="{4E4946A3-FD68-4E77-9DEF-1E7536A4AD96}" type="slidenum">
              <a:rPr lang="en-US" smtClean="0"/>
              <a:t>105</a:t>
            </a:fld>
            <a:endParaRPr lang="en-US"/>
          </a:p>
        </p:txBody>
      </p:sp>
    </p:spTree>
    <p:extLst>
      <p:ext uri="{BB962C8B-B14F-4D97-AF65-F5344CB8AC3E}">
        <p14:creationId xmlns:p14="http://schemas.microsoft.com/office/powerpoint/2010/main" val="8258427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David’s chief concern was the well-being of Absalom, whom he seemed to recollect as the handsome and innocent young man of his youth. This image of a g</a:t>
            </a:r>
            <a:r>
              <a:rPr lang="en-US" dirty="0"/>
              <a:t>ouache on board painting</a:t>
            </a:r>
            <a:r>
              <a:rPr lang="en-US" baseline="0" dirty="0"/>
              <a:t> </a:t>
            </a:r>
            <a:r>
              <a:rPr lang="en-US" sz="1200" b="0" i="0" kern="1200" dirty="0">
                <a:solidFill>
                  <a:schemeClr val="tx1"/>
                </a:solidFill>
                <a:effectLst/>
                <a:latin typeface="+mn-lt"/>
                <a:ea typeface="+mn-ea"/>
                <a:cs typeface="+mn-cs"/>
              </a:rPr>
              <a:t>is in the public domain, via The Jewish Museum</a:t>
            </a:r>
            <a:r>
              <a:rPr lang="en-US" sz="1200" b="0" i="0" kern="1200" baseline="0" dirty="0">
                <a:solidFill>
                  <a:schemeClr val="tx1"/>
                </a:solidFill>
                <a:effectLst/>
                <a:latin typeface="+mn-lt"/>
                <a:ea typeface="+mn-ea"/>
                <a:cs typeface="+mn-cs"/>
              </a:rPr>
              <a:t>: https://thejewishmuseum.org/collection/26539-absalom.</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tjm26539</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106</a:t>
            </a:fld>
            <a:endParaRPr lang="en-US"/>
          </a:p>
        </p:txBody>
      </p:sp>
    </p:spTree>
    <p:extLst>
      <p:ext uri="{BB962C8B-B14F-4D97-AF65-F5344CB8AC3E}">
        <p14:creationId xmlns:p14="http://schemas.microsoft.com/office/powerpoint/2010/main" val="102988024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the Cushite speaks in round-about terms, he</a:t>
            </a:r>
            <a:r>
              <a:rPr lang="en-US" baseline="0" dirty="0"/>
              <a:t> leaves no doubt that Absalom is deceased. This statuary is considered to be a 2nd century AD copy of an original from the 2nd century BC. It was photographed at the </a:t>
            </a:r>
            <a:r>
              <a:rPr lang="en-US" dirty="0"/>
              <a:t>Naples Archaeological Museum.</a:t>
            </a:r>
          </a:p>
          <a:p>
            <a:endParaRPr lang="en-US" dirty="0"/>
          </a:p>
          <a:p>
            <a:r>
              <a:rPr lang="en-US" dirty="0"/>
              <a:t>tb0515171474</a:t>
            </a:r>
          </a:p>
        </p:txBody>
      </p:sp>
      <p:sp>
        <p:nvSpPr>
          <p:cNvPr id="4" name="Slide Number Placeholder 3"/>
          <p:cNvSpPr>
            <a:spLocks noGrp="1"/>
          </p:cNvSpPr>
          <p:nvPr>
            <p:ph type="sldNum" sz="quarter" idx="10"/>
          </p:nvPr>
        </p:nvSpPr>
        <p:spPr/>
        <p:txBody>
          <a:bodyPr/>
          <a:lstStyle/>
          <a:p>
            <a:fld id="{4E4946A3-FD68-4E77-9DEF-1E7536A4AD96}" type="slidenum">
              <a:rPr lang="en-US" smtClean="0"/>
              <a:t>107</a:t>
            </a:fld>
            <a:endParaRPr lang="en-US"/>
          </a:p>
        </p:txBody>
      </p:sp>
    </p:spTree>
    <p:extLst>
      <p:ext uri="{BB962C8B-B14F-4D97-AF65-F5344CB8AC3E}">
        <p14:creationId xmlns:p14="http://schemas.microsoft.com/office/powerpoint/2010/main" val="102988024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relief shown here depicts Asiatic soldiers</a:t>
            </a:r>
            <a:r>
              <a:rPr lang="en-US" baseline="0" dirty="0"/>
              <a:t> in battle against Egyptians; the one dressed in white has been pierced by an Egyptian arrow. This block was excavated at temple of Ramesses IV at El-</a:t>
            </a:r>
            <a:r>
              <a:rPr lang="en-US" baseline="0" dirty="0" err="1"/>
              <a:t>Asasif</a:t>
            </a:r>
            <a:r>
              <a:rPr lang="en-US" baseline="0" dirty="0"/>
              <a:t>; it had been re-used and is considered to have originally been created during the reign of Amenhotep II. </a:t>
            </a:r>
            <a:r>
              <a:rPr lang="en-US" sz="1200" kern="1200" dirty="0">
                <a:solidFill>
                  <a:schemeClr val="tx1"/>
                </a:solidFill>
                <a:effectLst/>
                <a:latin typeface="+mn-lt"/>
                <a:ea typeface="+mn-ea"/>
                <a:cs typeface="+mn-cs"/>
              </a:rPr>
              <a:t>This image comes from The Metropolitan Museum of Art and is in the public domain. Source: </a:t>
            </a:r>
            <a:r>
              <a:rPr lang="en-US" dirty="0"/>
              <a:t>https://www.metmuseum.org/art/collection/search/544720</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met544720</a:t>
            </a:r>
          </a:p>
        </p:txBody>
      </p:sp>
      <p:sp>
        <p:nvSpPr>
          <p:cNvPr id="4" name="Slide Number Placeholder 3"/>
          <p:cNvSpPr>
            <a:spLocks noGrp="1"/>
          </p:cNvSpPr>
          <p:nvPr>
            <p:ph type="sldNum" sz="quarter" idx="10"/>
          </p:nvPr>
        </p:nvSpPr>
        <p:spPr/>
        <p:txBody>
          <a:bodyPr/>
          <a:lstStyle/>
          <a:p>
            <a:fld id="{4E4946A3-FD68-4E77-9DEF-1E7536A4AD96}" type="slidenum">
              <a:rPr lang="en-US" smtClean="0"/>
              <a:t>108</a:t>
            </a:fld>
            <a:endParaRPr lang="en-US"/>
          </a:p>
        </p:txBody>
      </p:sp>
    </p:spTree>
    <p:extLst>
      <p:ext uri="{BB962C8B-B14F-4D97-AF65-F5344CB8AC3E}">
        <p14:creationId xmlns:p14="http://schemas.microsoft.com/office/powerpoint/2010/main" val="102988024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shows two ”chambers” above the gate</a:t>
            </a:r>
            <a:r>
              <a:rPr lang="en-US" baseline="0" dirty="0"/>
              <a:t> of the temple at Medinet Habu. This gate dates to the 13th century BC.</a:t>
            </a:r>
          </a:p>
          <a:p>
            <a:endParaRPr lang="en-US" dirty="0"/>
          </a:p>
          <a:p>
            <a:r>
              <a:rPr lang="en-US" dirty="0"/>
              <a:t>tb110600503</a:t>
            </a:r>
          </a:p>
        </p:txBody>
      </p:sp>
      <p:sp>
        <p:nvSpPr>
          <p:cNvPr id="4" name="Slide Number Placeholder 3"/>
          <p:cNvSpPr>
            <a:spLocks noGrp="1"/>
          </p:cNvSpPr>
          <p:nvPr>
            <p:ph type="sldNum" sz="quarter" idx="10"/>
          </p:nvPr>
        </p:nvSpPr>
        <p:spPr/>
        <p:txBody>
          <a:bodyPr/>
          <a:lstStyle/>
          <a:p>
            <a:fld id="{4E4946A3-FD68-4E77-9DEF-1E7536A4AD96}" type="slidenum">
              <a:rPr lang="en-US" smtClean="0"/>
              <a:t>109</a:t>
            </a:fld>
            <a:endParaRPr lang="en-US"/>
          </a:p>
        </p:txBody>
      </p:sp>
    </p:spTree>
    <p:extLst>
      <p:ext uri="{BB962C8B-B14F-4D97-AF65-F5344CB8AC3E}">
        <p14:creationId xmlns:p14="http://schemas.microsoft.com/office/powerpoint/2010/main" val="1859787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was customary for kings to accompany their</a:t>
            </a:r>
            <a:r>
              <a:rPr lang="en-US" sz="1200" kern="1200" baseline="0" dirty="0">
                <a:solidFill>
                  <a:schemeClr val="tx1"/>
                </a:solidFill>
                <a:effectLst/>
                <a:latin typeface="+mn-lt"/>
                <a:ea typeface="+mn-ea"/>
                <a:cs typeface="+mn-cs"/>
              </a:rPr>
              <a:t> troops into battle, both as a way to control the situation tactically and to boost morale. </a:t>
            </a:r>
            <a:r>
              <a:rPr lang="en-US" sz="1200" kern="1200" dirty="0">
                <a:solidFill>
                  <a:schemeClr val="tx1"/>
                </a:solidFill>
                <a:effectLst/>
                <a:latin typeface="+mn-lt"/>
                <a:ea typeface="+mn-ea"/>
                <a:cs typeface="+mn-cs"/>
              </a:rPr>
              <a:t>This relief comes from the North Palace of Ashurbanipal at Nineveh. It depicts the Assyrian king Ashurbanipal mounted on a galloping horse, bow drawn, as he begins a lion hunt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 was photographed at the British</a:t>
            </a:r>
            <a:r>
              <a:rPr lang="en-US" sz="1200" kern="1200" baseline="0" dirty="0">
                <a:solidFill>
                  <a:schemeClr val="tx1"/>
                </a:solidFill>
                <a:effectLst/>
                <a:latin typeface="+mn-lt"/>
                <a:ea typeface="+mn-ea"/>
                <a:cs typeface="+mn-cs"/>
              </a:rPr>
              <a:t> Museum. </a:t>
            </a:r>
            <a:r>
              <a:rPr lang="en-US" sz="1200" kern="1200" dirty="0">
                <a:solidFill>
                  <a:schemeClr val="tx1"/>
                </a:solidFill>
                <a:effectLst/>
                <a:latin typeface="+mn-lt"/>
                <a:ea typeface="+mn-ea"/>
                <a:cs typeface="+mn-cs"/>
              </a:rPr>
              <a:t>This image comes from </a:t>
            </a:r>
            <a:r>
              <a:rPr lang="en-US" dirty="0"/>
              <a:t>Carole </a:t>
            </a:r>
            <a:r>
              <a:rPr lang="en-US" dirty="0" err="1"/>
              <a:t>Raddato</a:t>
            </a:r>
            <a:r>
              <a:rPr lang="en-US" dirty="0"/>
              <a:t> and is licensed under CC BY-SA 2.0, via Wikimedia Commons: https://commons.wikimedia.org/wiki/File:Exhibition_I_am_Ashurbanipal_king_of_the_world,_king_of_Assyria,_British_Museum_(31033563287).jpg.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wiki3103356328711182018</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The Metropolitan Museum of Art in New York City and is in the public domain. Source: https://www.metmuseum.org/art/collection/search/250926.</a:t>
            </a:r>
          </a:p>
          <a:p>
            <a:endParaRPr lang="en-US" dirty="0"/>
          </a:p>
          <a:p>
            <a:r>
              <a:rPr lang="en-US" dirty="0"/>
              <a:t>met250926</a:t>
            </a:r>
          </a:p>
        </p:txBody>
      </p:sp>
      <p:sp>
        <p:nvSpPr>
          <p:cNvPr id="4" name="Slide Number Placeholder 3"/>
          <p:cNvSpPr>
            <a:spLocks noGrp="1"/>
          </p:cNvSpPr>
          <p:nvPr>
            <p:ph type="sldNum" sz="quarter" idx="10"/>
          </p:nvPr>
        </p:nvSpPr>
        <p:spPr/>
        <p:txBody>
          <a:bodyPr/>
          <a:lstStyle/>
          <a:p>
            <a:fld id="{4E4946A3-FD68-4E77-9DEF-1E7536A4AD96}" type="slidenum">
              <a:rPr lang="en-US" smtClean="0"/>
              <a:t>110</a:t>
            </a:fld>
            <a:endParaRPr lang="en-US"/>
          </a:p>
        </p:txBody>
      </p:sp>
    </p:spTree>
    <p:extLst>
      <p:ext uri="{BB962C8B-B14F-4D97-AF65-F5344CB8AC3E}">
        <p14:creationId xmlns:p14="http://schemas.microsoft.com/office/powerpoint/2010/main" val="185978734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tb071207088</a:t>
            </a:r>
          </a:p>
        </p:txBody>
      </p:sp>
      <p:sp>
        <p:nvSpPr>
          <p:cNvPr id="4" name="Slide Number Placeholder 3"/>
          <p:cNvSpPr>
            <a:spLocks noGrp="1"/>
          </p:cNvSpPr>
          <p:nvPr>
            <p:ph type="sldNum" sz="quarter" idx="10"/>
          </p:nvPr>
        </p:nvSpPr>
        <p:spPr/>
        <p:txBody>
          <a:bodyPr/>
          <a:lstStyle/>
          <a:p>
            <a:fld id="{4E4946A3-FD68-4E77-9DEF-1E7536A4AD96}" type="slidenum">
              <a:rPr lang="en-US" smtClean="0"/>
              <a:t>111</a:t>
            </a:fld>
            <a:endParaRPr lang="en-US"/>
          </a:p>
        </p:txBody>
      </p:sp>
    </p:spTree>
    <p:extLst>
      <p:ext uri="{BB962C8B-B14F-4D97-AF65-F5344CB8AC3E}">
        <p14:creationId xmlns:p14="http://schemas.microsoft.com/office/powerpoint/2010/main" val="5776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city from which David would supply aid was Mahanaim. The location of Mahanaim is not certain, but is probably best identified with Tell </a:t>
            </a:r>
            <a:r>
              <a:rPr lang="en-US" dirty="0" err="1"/>
              <a:t>adh-Dhahab</a:t>
            </a:r>
            <a:r>
              <a:rPr lang="en-US" dirty="0"/>
              <a:t> ash-</a:t>
            </a:r>
            <a:r>
              <a:rPr lang="en-US" dirty="0" err="1"/>
              <a:t>Sharqiyya</a:t>
            </a:r>
            <a:r>
              <a:rPr lang="en-US" dirty="0"/>
              <a:t>,</a:t>
            </a:r>
            <a:r>
              <a:rPr lang="en-US" baseline="0" dirty="0"/>
              <a:t> a site above the Jabbok River. The site has not been excavated. The next slide includes a label around the site.</a:t>
            </a:r>
          </a:p>
          <a:p>
            <a:pPr marL="0" indent="0" eaLnBrk="1" hangingPunct="1">
              <a:buFontTx/>
              <a:buNone/>
            </a:pPr>
            <a:endParaRPr lang="en-US" dirty="0"/>
          </a:p>
          <a:p>
            <a:pPr marL="228600" indent="-22860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The city from which David would supply aid was Mahanaim. The location of Mahanaim is not certain, but is probably best identified with Tell </a:t>
            </a:r>
            <a:r>
              <a:rPr lang="en-US" dirty="0" err="1"/>
              <a:t>adh-Dhahab</a:t>
            </a:r>
            <a:r>
              <a:rPr lang="en-US" dirty="0"/>
              <a:t> ash-</a:t>
            </a:r>
            <a:r>
              <a:rPr lang="en-US" dirty="0" err="1"/>
              <a:t>Sharqiyya</a:t>
            </a:r>
            <a:r>
              <a:rPr lang="en-US" dirty="0"/>
              <a:t>,</a:t>
            </a:r>
            <a:r>
              <a:rPr lang="en-US" baseline="0" dirty="0"/>
              <a:t> a site above the Jabbok River. The site has not been excavated. </a:t>
            </a:r>
          </a:p>
          <a:p>
            <a:pPr marL="0" indent="0" eaLnBrk="1" hangingPunct="1">
              <a:buFontTx/>
              <a:buNone/>
            </a:pPr>
            <a:endParaRPr lang="en-US" dirty="0"/>
          </a:p>
          <a:p>
            <a:pPr marL="228600" indent="-228600" eaLnBrk="1" hangingPunct="1"/>
            <a:r>
              <a:rPr lang="en-US" dirty="0"/>
              <a:t>tb031701147</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6436590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the outer gateway and threshold of the massive gate at et-Tell, a site popularly known as Bethsaida</a:t>
            </a:r>
            <a:r>
              <a:rPr lang="en-US" baseline="0" dirty="0"/>
              <a:t>. This is an unusually large gateway, the largest from the Iron Age that has been found in Israel.</a:t>
            </a:r>
            <a:endParaRPr lang="en-US" dirty="0"/>
          </a:p>
          <a:p>
            <a:endParaRPr lang="en-US" dirty="0"/>
          </a:p>
          <a:p>
            <a:r>
              <a:rPr lang="en-US" dirty="0"/>
              <a:t>adr1305061452</a:t>
            </a:r>
          </a:p>
        </p:txBody>
      </p:sp>
      <p:sp>
        <p:nvSpPr>
          <p:cNvPr id="4" name="Slide Number Placeholder 3"/>
          <p:cNvSpPr>
            <a:spLocks noGrp="1"/>
          </p:cNvSpPr>
          <p:nvPr>
            <p:ph type="sldNum" sz="quarter" idx="10"/>
          </p:nvPr>
        </p:nvSpPr>
        <p:spPr/>
        <p:txBody>
          <a:bodyPr/>
          <a:lstStyle/>
          <a:p>
            <a:fld id="{4E4946A3-FD68-4E77-9DEF-1E7536A4AD96}" type="slidenum">
              <a:rPr lang="en-US" smtClean="0"/>
              <a:t>14</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gate at the smaller outpost of Khirbet</a:t>
            </a:r>
            <a:r>
              <a:rPr lang="en-US" baseline="0" dirty="0"/>
              <a:t> Qeiyafa may be more similar to the gate at Mahanaim. Like all city gates of this period, it was strengthened with the addition of several chambers, visible in this photo. The next slide includes labels.</a:t>
            </a:r>
          </a:p>
          <a:p>
            <a:endParaRPr lang="en-US" dirty="0"/>
          </a:p>
          <a:p>
            <a:r>
              <a:rPr lang="en-US" dirty="0"/>
              <a:t>tb010412815</a:t>
            </a:r>
          </a:p>
        </p:txBody>
      </p:sp>
      <p:sp>
        <p:nvSpPr>
          <p:cNvPr id="4" name="Slide Number Placeholder 3"/>
          <p:cNvSpPr>
            <a:spLocks noGrp="1"/>
          </p:cNvSpPr>
          <p:nvPr>
            <p:ph type="sldNum" sz="quarter" idx="10"/>
          </p:nvPr>
        </p:nvSpPr>
        <p:spPr/>
        <p:txBody>
          <a:bodyPr/>
          <a:lstStyle/>
          <a:p>
            <a:fld id="{4E4946A3-FD68-4E77-9DEF-1E7536A4AD96}" type="slidenum">
              <a:rPr lang="en-US" smtClean="0"/>
              <a:t>15</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gate at the smaller outpost of Khirbet</a:t>
            </a:r>
            <a:r>
              <a:rPr lang="en-US" baseline="0" dirty="0"/>
              <a:t> Qeiyafa may be more similar to the gate at Mahanaim. Like all city gates of this period, it was strengthened with the addition of several chambers, visible in this photo.</a:t>
            </a:r>
          </a:p>
          <a:p>
            <a:endParaRPr lang="en-US" dirty="0"/>
          </a:p>
          <a:p>
            <a:r>
              <a:rPr lang="en-US" dirty="0"/>
              <a:t>tb010412815</a:t>
            </a:r>
          </a:p>
        </p:txBody>
      </p:sp>
      <p:sp>
        <p:nvSpPr>
          <p:cNvPr id="4" name="Slide Number Placeholder 3"/>
          <p:cNvSpPr>
            <a:spLocks noGrp="1"/>
          </p:cNvSpPr>
          <p:nvPr>
            <p:ph type="sldNum" sz="quarter" idx="10"/>
          </p:nvPr>
        </p:nvSpPr>
        <p:spPr/>
        <p:txBody>
          <a:bodyPr/>
          <a:lstStyle/>
          <a:p>
            <a:fld id="{4E4946A3-FD68-4E77-9DEF-1E7536A4AD96}" type="slidenum">
              <a:rPr lang="en-US" smtClean="0"/>
              <a:t>16</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Iron Age</a:t>
            </a:r>
            <a:r>
              <a:rPr lang="en-US" baseline="0" dirty="0"/>
              <a:t> gate at Tel Dan was a complex structure with many components. This view shows the entrance to the outer gate, including a low step at the threshold. The pavement in the foreground is a plaza located outside the city walls.</a:t>
            </a:r>
            <a:endParaRPr lang="en-US" dirty="0"/>
          </a:p>
          <a:p>
            <a:endParaRPr lang="en-US" dirty="0"/>
          </a:p>
          <a:p>
            <a:r>
              <a:rPr lang="en-US" dirty="0"/>
              <a:t>tb052907072</a:t>
            </a:r>
          </a:p>
        </p:txBody>
      </p:sp>
      <p:sp>
        <p:nvSpPr>
          <p:cNvPr id="4" name="Slide Number Placeholder 3"/>
          <p:cNvSpPr>
            <a:spLocks noGrp="1"/>
          </p:cNvSpPr>
          <p:nvPr>
            <p:ph type="sldNum" sz="quarter" idx="10"/>
          </p:nvPr>
        </p:nvSpPr>
        <p:spPr/>
        <p:txBody>
          <a:bodyPr/>
          <a:lstStyle/>
          <a:p>
            <a:fld id="{4E4946A3-FD68-4E77-9DEF-1E7536A4AD96}" type="slidenum">
              <a:rPr lang="en-US" smtClean="0"/>
              <a:t>17</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Gates of the early Iron Age II (the time of David and Solomon)</a:t>
            </a:r>
            <a:r>
              <a:rPr lang="en-US" baseline="0" dirty="0"/>
              <a:t> were often constructed with six chambers, allowing for four sets of large doors to be installed. The remains of the six-chambered gate at Gezer can be seen in this photo; three chambers are visible on each side, creating four sets of piers which could each be equipped with a set of gates. In the case of Gezer, a drainage system also ran through the center of the gate system. In this photo the channel is exposed, although in antiquity it would have been covered. The next slide includes labels.</a:t>
            </a:r>
          </a:p>
          <a:p>
            <a:endParaRPr lang="en-US" dirty="0"/>
          </a:p>
          <a:p>
            <a:r>
              <a:rPr lang="en-US" dirty="0"/>
              <a:t>ws022217118</a:t>
            </a:r>
          </a:p>
        </p:txBody>
      </p:sp>
      <p:sp>
        <p:nvSpPr>
          <p:cNvPr id="4" name="Slide Number Placeholder 3"/>
          <p:cNvSpPr>
            <a:spLocks noGrp="1"/>
          </p:cNvSpPr>
          <p:nvPr>
            <p:ph type="sldNum" sz="quarter" idx="10"/>
          </p:nvPr>
        </p:nvSpPr>
        <p:spPr/>
        <p:txBody>
          <a:bodyPr/>
          <a:lstStyle/>
          <a:p>
            <a:fld id="{4E4946A3-FD68-4E77-9DEF-1E7536A4AD96}" type="slidenum">
              <a:rPr lang="en-US" smtClean="0"/>
              <a:t>18</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Gates of the early Iron Age II (the time of David and Solomon)</a:t>
            </a:r>
            <a:r>
              <a:rPr lang="en-US" baseline="0" dirty="0"/>
              <a:t> were often constructed with six chambers, allowing for four sets of large doors to be installed. The remains of the six-chambered gate at Gezer can be seen in this photo; three chambers are visible on each side, creating four sets of piers which could each be equipped with a set of gates. In the case of Gezer, a drainage system also ran through the center of the gate system. In this photo the channel is exposed, although in antiquity it would have been covered.</a:t>
            </a:r>
          </a:p>
          <a:p>
            <a:endParaRPr lang="en-US" dirty="0"/>
          </a:p>
          <a:p>
            <a:r>
              <a:rPr lang="en-US" dirty="0"/>
              <a:t>ws022217118</a:t>
            </a:r>
          </a:p>
        </p:txBody>
      </p:sp>
      <p:sp>
        <p:nvSpPr>
          <p:cNvPr id="4" name="Slide Number Placeholder 3"/>
          <p:cNvSpPr>
            <a:spLocks noGrp="1"/>
          </p:cNvSpPr>
          <p:nvPr>
            <p:ph type="sldNum" sz="quarter" idx="10"/>
          </p:nvPr>
        </p:nvSpPr>
        <p:spPr/>
        <p:txBody>
          <a:bodyPr/>
          <a:lstStyle/>
          <a:p>
            <a:fld id="{4E4946A3-FD68-4E77-9DEF-1E7536A4AD96}" type="slidenum">
              <a:rPr lang="en-US" smtClean="0"/>
              <a:t>19</a:t>
            </a:fld>
            <a:endParaRPr lang="en-US"/>
          </a:p>
        </p:txBody>
      </p:sp>
    </p:spTree>
    <p:extLst>
      <p:ext uri="{BB962C8B-B14F-4D97-AF65-F5344CB8AC3E}">
        <p14:creationId xmlns:p14="http://schemas.microsoft.com/office/powerpoint/2010/main" val="1034148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1910 and 1917, apparently in the general location where the King David Hotel would later be built. Dormition Abbey on Mount Zion is a visible landmark on the left side of the horizon.</a:t>
            </a:r>
          </a:p>
          <a:p>
            <a:endParaRPr lang="en-US" sz="1200" b="0" i="0" kern="1200" dirty="0">
              <a:solidFill>
                <a:schemeClr val="tx1"/>
              </a:solidFill>
              <a:effectLst/>
              <a:latin typeface="+mn-lt"/>
              <a:ea typeface="+mn-ea"/>
              <a:cs typeface="+mn-cs"/>
            </a:endParaRPr>
          </a:p>
          <a:p>
            <a:r>
              <a:rPr lang="en-US" dirty="0"/>
              <a:t>mat08131</a:t>
            </a:r>
          </a:p>
        </p:txBody>
      </p:sp>
      <p:sp>
        <p:nvSpPr>
          <p:cNvPr id="4" name="Slide Number Placeholder 3"/>
          <p:cNvSpPr>
            <a:spLocks noGrp="1"/>
          </p:cNvSpPr>
          <p:nvPr>
            <p:ph type="sldNum" sz="quarter" idx="10"/>
          </p:nvPr>
        </p:nvSpPr>
        <p:spPr/>
        <p:txBody>
          <a:bodyPr/>
          <a:lstStyle/>
          <a:p>
            <a:fld id="{4E4946A3-FD68-4E77-9DEF-1E7536A4AD96}" type="slidenum">
              <a:rPr lang="en-US" smtClean="0"/>
              <a:t>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Despite his treasonous</a:t>
            </a:r>
            <a:r>
              <a:rPr lang="en-US" sz="1200" b="0" i="0" kern="1200" baseline="0" dirty="0">
                <a:solidFill>
                  <a:schemeClr val="tx1"/>
                </a:solidFill>
                <a:effectLst/>
                <a:latin typeface="+mn-lt"/>
                <a:ea typeface="+mn-ea"/>
                <a:cs typeface="+mn-cs"/>
              </a:rPr>
              <a:t> behavior, David still felt compassion for Absalom, illustrated here by a young Bedouin warrior with long hair. David’s charge to his commanders could hardly have been helpful to them as they went out to fight to the death with the rebels. </a:t>
            </a:r>
            <a:r>
              <a:rPr lang="en-US" sz="1200" b="0" i="0" kern="1200" dirty="0">
                <a:solidFill>
                  <a:schemeClr val="tx1"/>
                </a:solidFill>
                <a:effectLst/>
                <a:latin typeface="+mn-lt"/>
                <a:ea typeface="+mn-ea"/>
                <a:cs typeface="+mn-cs"/>
              </a:rPr>
              <a:t>This American Colony photograph was taken in circa 1926.</a:t>
            </a:r>
          </a:p>
          <a:p>
            <a:endParaRPr lang="en-US" sz="1200" b="0" i="0" kern="1200" dirty="0">
              <a:solidFill>
                <a:schemeClr val="tx1"/>
              </a:solidFill>
              <a:effectLst/>
              <a:latin typeface="+mn-lt"/>
              <a:ea typeface="+mn-ea"/>
              <a:cs typeface="+mn-cs"/>
            </a:endParaRPr>
          </a:p>
          <a:p>
            <a:r>
              <a:rPr lang="en-US" dirty="0"/>
              <a:t>mat00214</a:t>
            </a:r>
          </a:p>
        </p:txBody>
      </p:sp>
      <p:sp>
        <p:nvSpPr>
          <p:cNvPr id="4" name="Slide Number Placeholder 3"/>
          <p:cNvSpPr>
            <a:spLocks noGrp="1"/>
          </p:cNvSpPr>
          <p:nvPr>
            <p:ph type="sldNum" sz="quarter" idx="10"/>
          </p:nvPr>
        </p:nvSpPr>
        <p:spPr/>
        <p:txBody>
          <a:bodyPr/>
          <a:lstStyle/>
          <a:p>
            <a:fld id="{4E4946A3-FD68-4E77-9DEF-1E7536A4AD96}" type="slidenum">
              <a:rPr lang="en-US" smtClean="0"/>
              <a:t>20</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location of the “forest of Ephraim” is almost</a:t>
            </a:r>
            <a:r>
              <a:rPr lang="en-US" baseline="0" dirty="0"/>
              <a:t> certainly referring to the rough terrain of Gilead, east of the Jordan River and north of the Jabbok River. The territorial allotment of Ephraim given in Joshua 16 describes only territory west of the Jordan River, as it does for Manasseh (cf. Josh 17:5). However, when Ephraim and Manasseh complained that their territory was insufficient, Joshua gave forested hill country to “the house of Joseph, to Ephraim and Manasseh” (Josh 17:17). It is noteworthy that it was specifically “the hill country of Ephraim” that was too narrow (Josh 17:15), and that the additional territory granted them included the land of “the Rephaim” (Josh 17:15), a region located east of the Jordan (cf. Josh 12:4; 13:12). It may be that Ephraim later lost this woodland east of Jordan to Jephthah and the Gileadites (</a:t>
            </a:r>
            <a:r>
              <a:rPr lang="en-US" baseline="0" dirty="0" err="1"/>
              <a:t>Judg</a:t>
            </a:r>
            <a:r>
              <a:rPr lang="en-US" baseline="0" dirty="0"/>
              <a:t> 12:1-15), but that the name stuck.</a:t>
            </a: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a:t>tb121704089</a:t>
            </a:r>
          </a:p>
        </p:txBody>
      </p:sp>
      <p:sp>
        <p:nvSpPr>
          <p:cNvPr id="4" name="Slide Number Placeholder 3"/>
          <p:cNvSpPr>
            <a:spLocks noGrp="1"/>
          </p:cNvSpPr>
          <p:nvPr>
            <p:ph type="sldNum" sz="quarter" idx="10"/>
          </p:nvPr>
        </p:nvSpPr>
        <p:spPr/>
        <p:txBody>
          <a:bodyPr/>
          <a:lstStyle/>
          <a:p>
            <a:fld id="{4E4946A3-FD68-4E77-9DEF-1E7536A4AD96}" type="slidenum">
              <a:rPr lang="en-US" smtClean="0"/>
              <a:t>21</a:t>
            </a:fld>
            <a:endParaRPr lang="en-US"/>
          </a:p>
        </p:txBody>
      </p:sp>
    </p:spTree>
    <p:extLst>
      <p:ext uri="{BB962C8B-B14F-4D97-AF65-F5344CB8AC3E}">
        <p14:creationId xmlns:p14="http://schemas.microsoft.com/office/powerpoint/2010/main" val="16799670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map shows</a:t>
            </a:r>
            <a:r>
              <a:rPr lang="en-US" sz="1200" kern="1200" baseline="0" dirty="0">
                <a:solidFill>
                  <a:schemeClr val="tx1"/>
                </a:solidFill>
                <a:effectLst/>
                <a:latin typeface="+mn-lt"/>
                <a:ea typeface="+mn-ea"/>
                <a:cs typeface="+mn-cs"/>
              </a:rPr>
              <a:t> the relation between the region of Ephraim’s tribal allotment as described in Joshua 16 and the generally accepted location of the forest of Ephraim. This</a:t>
            </a:r>
            <a:r>
              <a:rPr lang="en-US" sz="1200" kern="1200" dirty="0">
                <a:solidFill>
                  <a:schemeClr val="tx1"/>
                </a:solidFill>
                <a:effectLst/>
                <a:latin typeface="+mn-lt"/>
                <a:ea typeface="+mn-ea"/>
                <a:cs typeface="+mn-cs"/>
              </a:rPr>
              <a:t> is a detail of map</a:t>
            </a:r>
            <a:r>
              <a:rPr lang="en-US" sz="1200" kern="1200" baseline="0" dirty="0">
                <a:solidFill>
                  <a:schemeClr val="tx1"/>
                </a:solidFill>
                <a:effectLst/>
                <a:latin typeface="+mn-lt"/>
                <a:ea typeface="+mn-ea"/>
                <a:cs typeface="+mn-cs"/>
              </a:rPr>
              <a:t> 1-6 </a:t>
            </a:r>
            <a:r>
              <a:rPr lang="en-US" dirty="0"/>
              <a:t>from the </a:t>
            </a:r>
            <a:r>
              <a:rPr lang="en-US" i="1" dirty="0"/>
              <a:t>Satellite Bible Atlas</a:t>
            </a:r>
            <a:r>
              <a:rPr lang="en-US" dirty="0"/>
              <a:t>, by William Schlegel. Used by permission. A partially editable version of the map is included behind this</a:t>
            </a:r>
            <a:r>
              <a:rPr lang="en-US" baseline="0" dirty="0"/>
              <a:t> graphic for those who may wish to edit it.</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22</a:t>
            </a:fld>
            <a:endParaRPr lang="en-US"/>
          </a:p>
        </p:txBody>
      </p:sp>
    </p:spTree>
    <p:extLst>
      <p:ext uri="{BB962C8B-B14F-4D97-AF65-F5344CB8AC3E}">
        <p14:creationId xmlns:p14="http://schemas.microsoft.com/office/powerpoint/2010/main" val="1679967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aerial photo shows the location of Mahanaim along the Jabbok River, and the area likely to be identified as the southern</a:t>
            </a:r>
            <a:r>
              <a:rPr lang="en-US" baseline="0" dirty="0"/>
              <a:t> edge of the forest of Ephraim, north of the Jabbok</a:t>
            </a:r>
            <a:r>
              <a:rPr lang="en-US" dirty="0"/>
              <a:t>. The next slide includes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3383084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aerial photo shows the location of Mahanaim along the Jabbok River, and the area likely to be identified as the southern</a:t>
            </a:r>
            <a:r>
              <a:rPr lang="en-US" baseline="0" dirty="0"/>
              <a:t> edge of the forest of Ephraim, north of the Jabbok</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3830848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Oriental Institute Museum of the University of Chicago.</a:t>
            </a:r>
          </a:p>
          <a:p>
            <a:endParaRPr lang="en-US" dirty="0"/>
          </a:p>
          <a:p>
            <a:r>
              <a:rPr lang="en-US" dirty="0"/>
              <a:t>adr060218039</a:t>
            </a:r>
          </a:p>
        </p:txBody>
      </p:sp>
      <p:sp>
        <p:nvSpPr>
          <p:cNvPr id="4" name="Slide Number Placeholder 3"/>
          <p:cNvSpPr>
            <a:spLocks noGrp="1"/>
          </p:cNvSpPr>
          <p:nvPr>
            <p:ph type="sldNum" sz="quarter" idx="10"/>
          </p:nvPr>
        </p:nvSpPr>
        <p:spPr/>
        <p:txBody>
          <a:bodyPr/>
          <a:lstStyle/>
          <a:p>
            <a:fld id="{4E4946A3-FD68-4E77-9DEF-1E7536A4AD96}" type="slidenum">
              <a:rPr lang="en-US" smtClean="0"/>
              <a:t>25</a:t>
            </a:fld>
            <a:endParaRPr lang="en-US"/>
          </a:p>
        </p:txBody>
      </p:sp>
    </p:spTree>
    <p:extLst>
      <p:ext uri="{BB962C8B-B14F-4D97-AF65-F5344CB8AC3E}">
        <p14:creationId xmlns:p14="http://schemas.microsoft.com/office/powerpoint/2010/main" val="456704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sz="1200" b="0" baseline="0" dirty="0"/>
              <a:t>The area shown in this photo is in the wooded, mountainous area about 10 miles (16 km) north of Mahanaim. It was likely in this area that the battle of the forest of Ephraim took place.</a:t>
            </a:r>
          </a:p>
          <a:p>
            <a:pPr marL="0" indent="0" eaLnBrk="1" hangingPunct="1"/>
            <a:endParaRPr lang="en-US" sz="1200" b="0" baseline="0" dirty="0"/>
          </a:p>
          <a:p>
            <a:pPr marL="0" indent="0" eaLnBrk="1" hangingPunct="1">
              <a:buFontTx/>
              <a:buNone/>
            </a:pPr>
            <a:r>
              <a:rPr lang="en-US" sz="1200" dirty="0"/>
              <a:t>In contrast to the plateau regions to the north and south of it, Gilead is composed of rough terrain. The highest peak reaches 4,090 feet (1,250 m). The rock is primarily Cenomanian limestone. The region was well watered by rain (24–32 inches [61–81 cm] per year), heavy dew in the summer, and springs (from Cenomanian limestone). Consequently the area was heavily forested. Where</a:t>
            </a:r>
            <a:r>
              <a:rPr lang="en-US" sz="1200" baseline="0" dirty="0"/>
              <a:t> the forest has been cleared, t</a:t>
            </a:r>
            <a:r>
              <a:rPr lang="en-US" sz="1200" dirty="0"/>
              <a:t>he area was also good for farming; and this fertile territory was about 25 miles (40 km) wide. Terracing was required for productive farming, and the area is well suited to olive trees and vineyards. Cereal</a:t>
            </a:r>
            <a:r>
              <a:rPr lang="en-US" sz="1200" baseline="0" dirty="0"/>
              <a:t> crops like w</a:t>
            </a:r>
            <a:r>
              <a:rPr lang="en-US" sz="1200" dirty="0"/>
              <a:t>heat could be grown on the lower foothill regions of Gilead. Gilead was rich in balms (</a:t>
            </a:r>
            <a:r>
              <a:rPr lang="en-US" sz="1200" dirty="0" err="1"/>
              <a:t>Jer</a:t>
            </a:r>
            <a:r>
              <a:rPr lang="en-US" sz="1200" dirty="0"/>
              <a:t> 8:22, 46:11) because of its trees (2 Sam 18:8).</a:t>
            </a:r>
          </a:p>
          <a:p>
            <a:pPr marL="228600" indent="-228600" eaLnBrk="1" hangingPunct="1"/>
            <a:endParaRPr lang="en-US" sz="1200" dirty="0"/>
          </a:p>
          <a:p>
            <a:pPr marL="228600" indent="-228600" eaLnBrk="1" hangingPunct="1"/>
            <a:r>
              <a:rPr lang="en-US" sz="1200" dirty="0"/>
              <a:t>tb031701140</a:t>
            </a:r>
          </a:p>
        </p:txBody>
      </p:sp>
      <p:sp>
        <p:nvSpPr>
          <p:cNvPr id="4" name="Slide Number Placeholder 3"/>
          <p:cNvSpPr>
            <a:spLocks noGrp="1"/>
          </p:cNvSpPr>
          <p:nvPr>
            <p:ph type="sldNum" sz="quarter" idx="10"/>
          </p:nvPr>
        </p:nvSpPr>
        <p:spPr/>
        <p:txBody>
          <a:bodyPr/>
          <a:lstStyle/>
          <a:p>
            <a:fld id="{4E4946A3-FD68-4E77-9DEF-1E7536A4AD96}" type="slidenum">
              <a:rPr lang="en-US" smtClean="0"/>
              <a:t>26</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sz="1200" b="0" baseline="0" dirty="0"/>
              <a:t>This view is from Mar Elias, about 2.5 miles (4 km) north of </a:t>
            </a:r>
            <a:r>
              <a:rPr lang="en-US" sz="1200" b="0" baseline="0" dirty="0" err="1"/>
              <a:t>Ajlun</a:t>
            </a:r>
            <a:r>
              <a:rPr lang="en-US" sz="1200" b="0" baseline="0" dirty="0"/>
              <a:t>. It gives an idea of the ruggedness of this country. It would have been extremely difficult to undertake a battle in this area, especially when it was heavily forested. Communication and coordination would have been severely curtailed.</a:t>
            </a:r>
            <a:endParaRPr lang="en-US" sz="1200" dirty="0"/>
          </a:p>
          <a:p>
            <a:pPr marL="228600" indent="-228600" eaLnBrk="1" hangingPunct="1"/>
            <a:endParaRPr lang="en-US" sz="1200" dirty="0"/>
          </a:p>
          <a:p>
            <a:pPr marL="228600" indent="-228600" eaLnBrk="1" hangingPunct="1"/>
            <a:r>
              <a:rPr lang="en-US" dirty="0"/>
              <a:t>tb060403106</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27</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mn-lt"/>
              </a:rPr>
              <a:t>This relief was photographed at the British Museum. </a:t>
            </a:r>
            <a:r>
              <a:rPr lang="en-US" dirty="0"/>
              <a:t>This image comes from Carole Raddato and is licensed under CC BY-SA 2.0, via Wikimedia Commons: https://commons.wikimedia.org/wiki/File:Exhibition_I_am_Ashurbanipal_king_of_the_world,_king_of_Assyria,_British_Museum_(32102455408).jpg.</a:t>
            </a:r>
          </a:p>
          <a:p>
            <a:endParaRPr lang="en-US" dirty="0">
              <a:solidFill>
                <a:srgbClr val="000000"/>
              </a:solidFill>
              <a:latin typeface="+mn-lt"/>
            </a:endParaRPr>
          </a:p>
          <a:p>
            <a:r>
              <a:rPr lang="en-US" dirty="0">
                <a:solidFill>
                  <a:srgbClr val="000000"/>
                </a:solidFill>
                <a:latin typeface="+mn-lt"/>
              </a:rPr>
              <a:t>wiki32102455408</a:t>
            </a:r>
          </a:p>
        </p:txBody>
      </p:sp>
      <p:sp>
        <p:nvSpPr>
          <p:cNvPr id="4" name="Slide Number Placeholder 3"/>
          <p:cNvSpPr>
            <a:spLocks noGrp="1"/>
          </p:cNvSpPr>
          <p:nvPr>
            <p:ph type="sldNum" sz="quarter" idx="10"/>
          </p:nvPr>
        </p:nvSpPr>
        <p:spPr/>
        <p:txBody>
          <a:bodyPr/>
          <a:lstStyle/>
          <a:p>
            <a:fld id="{4E4946A3-FD68-4E77-9DEF-1E7536A4AD96}" type="slidenum">
              <a:rPr lang="en-US" smtClean="0"/>
              <a:t>28</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 This image comes from Carole Raddato and is licensed under CC BY-SA 2.0, via Wikimedia Commons: https://commons.wikimedia.org/wiki/File:Exhibition_I_am_Ashurbanipal_king_of_the_world,_king_of_Assyria,_British_Museum_(45061365195).jpg.</a:t>
            </a:r>
          </a:p>
          <a:p>
            <a:endParaRPr lang="en-US" dirty="0"/>
          </a:p>
          <a:p>
            <a:r>
              <a:rPr lang="en-US" dirty="0"/>
              <a:t>wiki45061365195</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115812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Israelites in general were considered to be Asiatic, and likely shared the same general colors and traits. This full-color faience depiction of an Asiatic chief was recovered from the palace of Ramesses III at Medinet Habu. Note the colorful robe, headdress and headband, and beard. This depiction predates David by about two centuries but can likely be taken as a fair representation of military leaders of his time. This </a:t>
            </a:r>
            <a:r>
              <a:rPr lang="en-US" dirty="0"/>
              <a:t>artifact was photographed at the Boston Museum of Fine Arts.</a:t>
            </a:r>
          </a:p>
          <a:p>
            <a:endParaRPr lang="en-US" dirty="0"/>
          </a:p>
          <a:p>
            <a:r>
              <a:rPr lang="en-US" dirty="0"/>
              <a:t>adr1603194479b</a:t>
            </a:r>
          </a:p>
        </p:txBody>
      </p:sp>
      <p:sp>
        <p:nvSpPr>
          <p:cNvPr id="4" name="Slide Number Placeholder 3"/>
          <p:cNvSpPr>
            <a:spLocks noGrp="1"/>
          </p:cNvSpPr>
          <p:nvPr>
            <p:ph type="sldNum" sz="quarter" idx="10"/>
          </p:nvPr>
        </p:nvSpPr>
        <p:spPr/>
        <p:txBody>
          <a:bodyPr/>
          <a:lstStyle/>
          <a:p>
            <a:fld id="{4E4946A3-FD68-4E77-9DEF-1E7536A4AD96}" type="slidenum">
              <a:rPr lang="en-US" smtClean="0"/>
              <a:t>3</a:t>
            </a:fld>
            <a:endParaRPr lang="en-US"/>
          </a:p>
        </p:txBody>
      </p:sp>
    </p:spTree>
    <p:extLst>
      <p:ext uri="{BB962C8B-B14F-4D97-AF65-F5344CB8AC3E}">
        <p14:creationId xmlns:p14="http://schemas.microsoft.com/office/powerpoint/2010/main" val="5015505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Gilead is the only region of Transjordan that Israel ever really settled or made its own, and so Gilead was kept in close connection to </a:t>
            </a:r>
            <a:r>
              <a:rPr lang="en-US" sz="1200" dirty="0" err="1"/>
              <a:t>Cisjordan</a:t>
            </a:r>
            <a:r>
              <a:rPr lang="en-US" sz="1200" dirty="0"/>
              <a:t> (note Ahab’s statement: “Gilead belongs to us!” – 1 Kgs 22:3). The Syrian chariots were effective on the flat Bashan Plateau to the north, but not on the ravine-cut hills of Gilead. North of the Yarmuk, Israel seldom got a footing (until Ahab had chariots). In the battle between the troops of Absalom</a:t>
            </a:r>
            <a:r>
              <a:rPr lang="en-US" sz="1200" baseline="0" dirty="0"/>
              <a:t> and David, there would have been virtually no use for a chariot, and Absalom’s mule proved to be his downfall.</a:t>
            </a:r>
            <a:endParaRPr lang="en-US" sz="1200" dirty="0"/>
          </a:p>
          <a:p>
            <a:pPr marL="228600" indent="-228600" eaLnBrk="1" hangingPunct="1"/>
            <a:endParaRPr lang="en-US" sz="1200" dirty="0"/>
          </a:p>
          <a:p>
            <a:pPr marL="228600" indent="-228600" eaLnBrk="1" hangingPunct="1"/>
            <a:r>
              <a:rPr lang="en-US" sz="1200" dirty="0"/>
              <a:t>tb031701141</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eaLnBrk="1" hangingPunct="1"/>
            <a:r>
              <a:rPr lang="en-US" sz="1200" dirty="0"/>
              <a:t>Wadi </a:t>
            </a:r>
            <a:r>
              <a:rPr lang="en-US" sz="1200" dirty="0" err="1"/>
              <a:t>Yabis</a:t>
            </a:r>
            <a:r>
              <a:rPr lang="en-US" sz="1200" dirty="0"/>
              <a:t> (Wadi al-</a:t>
            </a:r>
            <a:r>
              <a:rPr lang="en-US" sz="1200" dirty="0" err="1"/>
              <a:t>Yabis</a:t>
            </a:r>
            <a:r>
              <a:rPr lang="en-US" sz="1200" dirty="0"/>
              <a:t>) may have marked the northern edge of the forest of Ephraim.</a:t>
            </a:r>
            <a:r>
              <a:rPr lang="en-US" sz="1200" baseline="0" dirty="0"/>
              <a:t> Ancient Jabesh Gilead is located on the northern side of this valley (although not visible in this photo).</a:t>
            </a:r>
          </a:p>
          <a:p>
            <a:pPr marL="228600" indent="-228600" rtl="0" eaLnBrk="1" hangingPunct="1"/>
            <a:endParaRPr lang="en-US" sz="1200" dirty="0"/>
          </a:p>
          <a:p>
            <a:pPr marL="228600" indent="-228600" rtl="0" eaLnBrk="1" hangingPunct="1"/>
            <a:r>
              <a:rPr lang="en-US" sz="1200" dirty="0"/>
              <a:t>tb031015802</a:t>
            </a:r>
          </a:p>
        </p:txBody>
      </p:sp>
      <p:sp>
        <p:nvSpPr>
          <p:cNvPr id="4" name="Slide Number Placeholder 3"/>
          <p:cNvSpPr>
            <a:spLocks noGrp="1"/>
          </p:cNvSpPr>
          <p:nvPr>
            <p:ph type="sldNum" sz="quarter" idx="10"/>
          </p:nvPr>
        </p:nvSpPr>
        <p:spPr/>
        <p:txBody>
          <a:bodyPr/>
          <a:lstStyle/>
          <a:p>
            <a:fld id="{4E4946A3-FD68-4E77-9DEF-1E7536A4AD96}" type="slidenum">
              <a:rPr lang="en-US" smtClean="0"/>
              <a:t>31</a:t>
            </a:fld>
            <a:endParaRPr lang="en-US"/>
          </a:p>
        </p:txBody>
      </p:sp>
    </p:spTree>
    <p:extLst>
      <p:ext uri="{BB962C8B-B14F-4D97-AF65-F5344CB8AC3E}">
        <p14:creationId xmlns:p14="http://schemas.microsoft.com/office/powerpoint/2010/main" val="27341402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a:t>tb110603073</a:t>
            </a:r>
          </a:p>
        </p:txBody>
      </p:sp>
      <p:sp>
        <p:nvSpPr>
          <p:cNvPr id="4" name="Slide Number Placeholder 3"/>
          <p:cNvSpPr>
            <a:spLocks noGrp="1"/>
          </p:cNvSpPr>
          <p:nvPr>
            <p:ph type="sldNum" sz="quarter" idx="10"/>
          </p:nvPr>
        </p:nvSpPr>
        <p:spPr/>
        <p:txBody>
          <a:bodyPr/>
          <a:lstStyle/>
          <a:p>
            <a:fld id="{4E4946A3-FD68-4E77-9DEF-1E7536A4AD96}" type="slidenum">
              <a:rPr lang="en-US" smtClean="0"/>
              <a:t>32</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Death in this regions could have come from falls, as there are numerous cliffs in the region. A company of men in headlong flight over terrain they did not know well could have easily met such a death.</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tb031015810</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9750610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also possible that some Israelites died from encounters with wild animals, which</a:t>
            </a:r>
            <a:r>
              <a:rPr lang="en-US" baseline="0" dirty="0"/>
              <a:t> could have included lions and bears</a:t>
            </a:r>
            <a:r>
              <a:rPr lang="en-US" dirty="0"/>
              <a:t>. This fresco was photographed at the Merida Archaeological Museum.</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a:t>tb092519226</a:t>
            </a:r>
          </a:p>
        </p:txBody>
      </p:sp>
      <p:sp>
        <p:nvSpPr>
          <p:cNvPr id="4" name="Slide Number Placeholder 3"/>
          <p:cNvSpPr>
            <a:spLocks noGrp="1"/>
          </p:cNvSpPr>
          <p:nvPr>
            <p:ph type="sldNum" sz="quarter" idx="10"/>
          </p:nvPr>
        </p:nvSpPr>
        <p:spPr/>
        <p:txBody>
          <a:bodyPr/>
          <a:lstStyle/>
          <a:p>
            <a:fld id="{4E4946A3-FD68-4E77-9DEF-1E7536A4AD96}" type="slidenum">
              <a:rPr lang="en-US" smtClean="0"/>
              <a:t>34</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relief comes from the North Palace of Ashurbanipal at Nineveh. It depicts men combing through a heavily wooded,</a:t>
            </a:r>
            <a:r>
              <a:rPr lang="en-US" sz="1200" kern="1200" baseline="0" dirty="0">
                <a:solidFill>
                  <a:schemeClr val="tx1"/>
                </a:solidFill>
                <a:effectLst/>
                <a:latin typeface="+mn-lt"/>
                <a:ea typeface="+mn-ea"/>
                <a:cs typeface="+mn-cs"/>
              </a:rPr>
              <a:t> mountainous region in an effort to flush out a lion for a royal hunt. </a:t>
            </a:r>
            <a:r>
              <a:rPr lang="en-US" sz="1200" kern="1200" dirty="0">
                <a:solidFill>
                  <a:schemeClr val="tx1"/>
                </a:solidFill>
                <a:effectLst/>
                <a:latin typeface="+mn-lt"/>
                <a:ea typeface="+mn-ea"/>
                <a:cs typeface="+mn-cs"/>
              </a:rPr>
              <a:t>It was photographed at the British</a:t>
            </a:r>
            <a:r>
              <a:rPr lang="en-US" sz="1200" kern="1200" baseline="0" dirty="0">
                <a:solidFill>
                  <a:schemeClr val="tx1"/>
                </a:solidFill>
                <a:effectLst/>
                <a:latin typeface="+mn-lt"/>
                <a:ea typeface="+mn-ea"/>
                <a:cs typeface="+mn-cs"/>
              </a:rPr>
              <a:t> Museum. </a:t>
            </a:r>
            <a:r>
              <a:rPr lang="en-US" sz="1200" kern="1200" dirty="0">
                <a:solidFill>
                  <a:schemeClr val="tx1"/>
                </a:solidFill>
                <a:effectLst/>
                <a:latin typeface="+mn-lt"/>
                <a:ea typeface="+mn-ea"/>
                <a:cs typeface="+mn-cs"/>
              </a:rPr>
              <a:t>This image comes from </a:t>
            </a:r>
            <a:r>
              <a:rPr lang="en-US" dirty="0"/>
              <a:t>Carole </a:t>
            </a:r>
            <a:r>
              <a:rPr lang="en-US" dirty="0" err="1"/>
              <a:t>Raddato</a:t>
            </a:r>
            <a:r>
              <a:rPr lang="en-US" dirty="0"/>
              <a:t> and is licensed under CC BY-SA 2.0, via Wikimedia Commons: https://commons.wikimedia.org/wiki/File:Sculpted_reliefs_depicting_Ashurbanipal,_the_last_great_Assyrian_king,_hunting_lions,_gypsum_hall_relief_from_the_North_Palace_of_Nineveh_(Irak),_c._645-635_BC,_British_Museum_(16101123614).jpg.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wiki161011236141109</a:t>
            </a:r>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display was photographed at the Israel Museum.</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tb061616732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relief is about a century later than the time of David.</a:t>
            </a:r>
            <a:r>
              <a:rPr lang="en-US" baseline="0" dirty="0"/>
              <a:t> It depicts the Assyrian king Ashurnasirpal and an attendant, both armed with long swords that are likely similar in length, size, and style to what some of the Israelites would have used in battle. This relief was photographed at the British Museum. </a:t>
            </a:r>
            <a:r>
              <a:rPr lang="en-US" dirty="0"/>
              <a:t>This image comes from Mary </a:t>
            </a:r>
            <a:r>
              <a:rPr lang="en-US" dirty="0" err="1"/>
              <a:t>Harrsch</a:t>
            </a:r>
            <a:r>
              <a:rPr lang="en-US" dirty="0"/>
              <a:t> and is licensed under CC BY-SA 4.0, via Wikimedia Commons: https://commons.wikimedia.org/wiki/File:Assyrian_Relief_depicting_Celebration_after_a_Royal_Bull_Hunt_Kalhu_(Nimrud)_Northwest_Palace_Ashurnasirpal_II_875-863_BCE_British_Museum_MH_Detail.jpg.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wiki010620202306875860</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34377501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following narrative clarifies that Absalom was mounted when he met the troops of David and Joab. This relief was photographed at the </a:t>
            </a:r>
            <a:r>
              <a:rPr lang="en-US" dirty="0"/>
              <a:t>British Museum. This image comes from Anthony Huan and is licensed under</a:t>
            </a:r>
            <a:r>
              <a:rPr lang="en-US" baseline="0" dirty="0"/>
              <a:t> </a:t>
            </a:r>
            <a:r>
              <a:rPr lang="en-US" dirty="0"/>
              <a:t>CC BY-SA 2.0, via Wikimedia Commons</a:t>
            </a:r>
            <a:r>
              <a:rPr lang="en-US" b="0" dirty="0"/>
              <a:t>: https://commons.wikimedia.org/wiki/File:2018_Ashurbanipal_City_of_Nineveh.jpg.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wiki111020182135214896</a:t>
            </a:r>
          </a:p>
        </p:txBody>
      </p:sp>
      <p:sp>
        <p:nvSpPr>
          <p:cNvPr id="4" name="Slide Number Placeholder 3"/>
          <p:cNvSpPr>
            <a:spLocks noGrp="1"/>
          </p:cNvSpPr>
          <p:nvPr>
            <p:ph type="sldNum" sz="quarter" idx="10"/>
          </p:nvPr>
        </p:nvSpPr>
        <p:spPr/>
        <p:txBody>
          <a:bodyPr/>
          <a:lstStyle/>
          <a:p>
            <a:fld id="{4E4946A3-FD68-4E77-9DEF-1E7536A4AD96}" type="slidenum">
              <a:rPr lang="en-US" smtClean="0"/>
              <a:t>38</a:t>
            </a:fld>
            <a:endParaRPr lang="en-US"/>
          </a:p>
        </p:txBody>
      </p:sp>
    </p:spTree>
    <p:extLst>
      <p:ext uri="{BB962C8B-B14F-4D97-AF65-F5344CB8AC3E}">
        <p14:creationId xmlns:p14="http://schemas.microsoft.com/office/powerpoint/2010/main" val="3137185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battle itself, and particularly the events surrounding the pursuit and death of Absalom,</a:t>
            </a:r>
            <a:r>
              <a:rPr lang="en-US" baseline="0" dirty="0"/>
              <a:t> took place in rough, heavily forested terrain, as illustrated on this relief from Nineveh. This relief comes from the reign of Sennacherib and was photographed at the </a:t>
            </a:r>
            <a:r>
              <a:rPr lang="en-US" dirty="0"/>
              <a:t>British Museum.</a:t>
            </a:r>
          </a:p>
          <a:p>
            <a:endParaRPr lang="en-US" dirty="0"/>
          </a:p>
          <a:p>
            <a:r>
              <a:rPr lang="en-US" dirty="0"/>
              <a:t>adr1805194997</a:t>
            </a:r>
          </a:p>
        </p:txBody>
      </p:sp>
      <p:sp>
        <p:nvSpPr>
          <p:cNvPr id="4" name="Slide Number Placeholder 3"/>
          <p:cNvSpPr>
            <a:spLocks noGrp="1"/>
          </p:cNvSpPr>
          <p:nvPr>
            <p:ph type="sldNum" sz="quarter" idx="10"/>
          </p:nvPr>
        </p:nvSpPr>
        <p:spPr/>
        <p:txBody>
          <a:bodyPr/>
          <a:lstStyle/>
          <a:p>
            <a:fld id="{4E4946A3-FD68-4E77-9DEF-1E7536A4AD96}" type="slidenum">
              <a:rPr lang="en-US" smtClean="0"/>
              <a:t>39</a:t>
            </a:fld>
            <a:endParaRPr lang="en-US"/>
          </a:p>
        </p:txBody>
      </p:sp>
    </p:spTree>
    <p:extLst>
      <p:ext uri="{BB962C8B-B14F-4D97-AF65-F5344CB8AC3E}">
        <p14:creationId xmlns:p14="http://schemas.microsoft.com/office/powerpoint/2010/main" val="313718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“Joab Street” is located in the German Colony neighborhood, southwest of the Old City. The Hebrew description line reads, “Commander of the army in the days of King David.”</a:t>
            </a:r>
          </a:p>
          <a:p>
            <a:endParaRPr lang="en-US" dirty="0"/>
          </a:p>
          <a:p>
            <a:r>
              <a:rPr lang="en-US" dirty="0"/>
              <a:t>lbd102318964</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5015505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http://digitalcollections.nypl.org/items/510d47dc-4746-a3d9-e040-e00a18064a99</a:t>
            </a:r>
            <a:endParaRPr lang="en-US" dirty="0"/>
          </a:p>
          <a:p>
            <a:endParaRPr lang="en-US" dirty="0"/>
          </a:p>
          <a:p>
            <a:r>
              <a:rPr lang="en-US" dirty="0"/>
              <a:t>nypl</a:t>
            </a:r>
            <a:r>
              <a:rPr lang="en-US" sz="1200" b="0" i="0" kern="1200" dirty="0">
                <a:effectLst/>
                <a:latin typeface="+mn-lt"/>
                <a:ea typeface="+mn-ea"/>
                <a:cs typeface="+mn-cs"/>
              </a:rPr>
              <a:t>494756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34659802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mule</a:t>
            </a:r>
            <a:r>
              <a:rPr lang="en-US" sz="1200" kern="1200" baseline="0" dirty="0">
                <a:solidFill>
                  <a:schemeClr val="tx1"/>
                </a:solidFill>
                <a:effectLst/>
                <a:latin typeface="+mn-lt"/>
                <a:ea typeface="+mn-ea"/>
                <a:cs typeface="+mn-cs"/>
              </a:rPr>
              <a:t> (Heb. </a:t>
            </a:r>
            <a:r>
              <a:rPr lang="en-US" sz="1200" i="1" kern="1200" baseline="0" dirty="0" err="1">
                <a:solidFill>
                  <a:schemeClr val="tx1"/>
                </a:solidFill>
                <a:effectLst/>
                <a:latin typeface="+mn-lt"/>
                <a:ea typeface="+mn-ea"/>
                <a:cs typeface="+mn-cs"/>
              </a:rPr>
              <a:t>pered</a:t>
            </a:r>
            <a:r>
              <a:rPr lang="en-US" sz="1200" kern="1200" baseline="0" dirty="0">
                <a:solidFill>
                  <a:schemeClr val="tx1"/>
                </a:solidFill>
                <a:effectLst/>
                <a:latin typeface="+mn-lt"/>
                <a:ea typeface="+mn-ea"/>
                <a:cs typeface="+mn-cs"/>
              </a:rPr>
              <a:t>, </a:t>
            </a:r>
            <a:r>
              <a:rPr lang="he-IL" sz="1200" b="0" i="0" u="none" strike="noStrike" kern="1200" baseline="0" dirty="0">
                <a:solidFill>
                  <a:schemeClr val="tx1"/>
                </a:solidFill>
                <a:latin typeface="+mn-lt"/>
                <a:ea typeface="+mn-ea"/>
                <a:cs typeface="+mn-cs"/>
              </a:rPr>
              <a:t>פֶּרֶד</a:t>
            </a:r>
            <a:r>
              <a:rPr lang="en-US" sz="1200" b="0" i="0" u="none" strike="noStrike" kern="1200" baseline="0" dirty="0">
                <a:solidFill>
                  <a:schemeClr val="tx1"/>
                </a:solidFill>
                <a:latin typeface="+mn-lt"/>
                <a:ea typeface="+mn-ea"/>
                <a:cs typeface="+mn-cs"/>
              </a:rPr>
              <a:t>) is a cross between a male donkey (Heb. </a:t>
            </a:r>
            <a:r>
              <a:rPr lang="en-US" sz="1200" b="0" i="1" u="none" strike="noStrike" kern="1200" baseline="0" dirty="0" err="1">
                <a:solidFill>
                  <a:schemeClr val="tx1"/>
                </a:solidFill>
                <a:latin typeface="+mn-lt"/>
                <a:ea typeface="+mn-ea"/>
                <a:cs typeface="+mn-cs"/>
              </a:rPr>
              <a:t>chamor</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חֲמוֹר</a:t>
            </a:r>
            <a:r>
              <a:rPr lang="en-US" sz="1200" b="0" i="0" u="none" strike="noStrike" kern="1200" baseline="0" dirty="0">
                <a:solidFill>
                  <a:schemeClr val="tx1"/>
                </a:solidFill>
                <a:latin typeface="+mn-lt"/>
                <a:ea typeface="+mn-ea"/>
                <a:cs typeface="+mn-cs"/>
              </a:rPr>
              <a:t>, not to be confused with the female</a:t>
            </a:r>
            <a:r>
              <a:rPr lang="en-US" sz="1200" b="0" i="1" u="none" strike="noStrike" kern="1200" baseline="0" dirty="0">
                <a:solidFill>
                  <a:schemeClr val="tx1"/>
                </a:solidFill>
                <a:latin typeface="+mn-lt"/>
                <a:ea typeface="+mn-ea"/>
                <a:cs typeface="+mn-cs"/>
              </a:rPr>
              <a:t> </a:t>
            </a:r>
            <a:r>
              <a:rPr lang="en-US" sz="1200" b="0" i="1" u="none" strike="noStrike" kern="1200" baseline="0" dirty="0" err="1">
                <a:solidFill>
                  <a:schemeClr val="tx1"/>
                </a:solidFill>
                <a:latin typeface="+mn-lt"/>
                <a:ea typeface="+mn-ea"/>
                <a:cs typeface="+mn-cs"/>
              </a:rPr>
              <a:t>athon</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אָתוֹן</a:t>
            </a:r>
            <a:r>
              <a:rPr lang="en-US" sz="1200" b="0" i="0" u="none" strike="noStrike" kern="1200" baseline="0" dirty="0">
                <a:solidFill>
                  <a:schemeClr val="tx1"/>
                </a:solidFill>
                <a:latin typeface="+mn-lt"/>
                <a:ea typeface="+mn-ea"/>
                <a:cs typeface="+mn-cs"/>
              </a:rPr>
              <a:t>) and a female horse (Heb. </a:t>
            </a:r>
            <a:r>
              <a:rPr lang="en-US" sz="1200" b="0" i="1" u="none" strike="noStrike" kern="1200" baseline="0" dirty="0" err="1">
                <a:solidFill>
                  <a:schemeClr val="tx1"/>
                </a:solidFill>
                <a:latin typeface="+mn-lt"/>
                <a:ea typeface="+mn-ea"/>
                <a:cs typeface="+mn-cs"/>
              </a:rPr>
              <a:t>sus</a:t>
            </a:r>
            <a:r>
              <a:rPr lang="en-US" sz="1200" b="0" i="0" u="none" strike="noStrike" kern="1200" baseline="0" dirty="0">
                <a:solidFill>
                  <a:schemeClr val="tx1"/>
                </a:solidFill>
                <a:latin typeface="+mn-lt"/>
                <a:ea typeface="+mn-ea"/>
                <a:cs typeface="+mn-cs"/>
              </a:rPr>
              <a:t>, </a:t>
            </a:r>
            <a:r>
              <a:rPr lang="he-IL" sz="1200" b="0" i="0" u="none" strike="noStrike" kern="1200" baseline="0" dirty="0">
                <a:solidFill>
                  <a:schemeClr val="tx1"/>
                </a:solidFill>
                <a:latin typeface="+mn-lt"/>
                <a:ea typeface="+mn-ea"/>
                <a:cs typeface="+mn-cs"/>
              </a:rPr>
              <a:t>סוּס</a:t>
            </a:r>
            <a:r>
              <a:rPr lang="en-US" sz="1200" b="0" i="0" u="none" strike="noStrike" kern="1200" baseline="0" dirty="0">
                <a:solidFill>
                  <a:schemeClr val="tx1"/>
                </a:solidFill>
                <a:latin typeface="+mn-lt"/>
                <a:ea typeface="+mn-ea"/>
                <a:cs typeface="+mn-cs"/>
              </a:rPr>
              <a:t>). Such animals are typically sterile, but they are considered stronger than a horse and have a disposition that is better than a donkey. It was earlier implied in the text that all the king’s sons had mules (2 Sam 13:29). This image comes from </a:t>
            </a:r>
            <a:r>
              <a:rPr lang="en-US" dirty="0"/>
              <a:t>Frank </a:t>
            </a:r>
            <a:r>
              <a:rPr lang="en-US" dirty="0" err="1"/>
              <a:t>Vincentz</a:t>
            </a:r>
            <a:r>
              <a:rPr lang="en-US" dirty="0"/>
              <a:t> and is licensed under CC BY-SA 3.0, via Wikimedia Commons: https://commons.wikimedia.org/wiki/File:Mule_Malta.jpg.</a:t>
            </a:r>
          </a:p>
          <a:p>
            <a:endParaRPr lang="en-US" dirty="0">
              <a:solidFill>
                <a:srgbClr val="000000"/>
              </a:solidFill>
              <a:latin typeface="Calibri"/>
            </a:endParaRPr>
          </a:p>
          <a:p>
            <a:r>
              <a:rPr lang="en-US" dirty="0">
                <a:solidFill>
                  <a:srgbClr val="000000"/>
                </a:solidFill>
                <a:latin typeface="Calibri"/>
              </a:rPr>
              <a:t>wiki04242014165826737</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21953562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Mules are such sturdy and reliable beasts that they</a:t>
            </a:r>
            <a:r>
              <a:rPr lang="en-US" sz="1200" kern="1200" baseline="0" dirty="0">
                <a:solidFill>
                  <a:schemeClr val="tx1"/>
                </a:solidFill>
                <a:effectLst/>
                <a:latin typeface="+mn-lt"/>
                <a:ea typeface="+mn-ea"/>
                <a:cs typeface="+mn-cs"/>
              </a:rPr>
              <a:t> continue to play a role in various military units today. This photo shows members of </a:t>
            </a:r>
            <a:r>
              <a:rPr lang="en-US" dirty="0"/>
              <a:t>the 2nd Marine Special Operations Battalion, U.S. Marine Corps Forces, Special Operations Command, leading a mule team along</a:t>
            </a:r>
            <a:r>
              <a:rPr lang="en-US" baseline="0" dirty="0"/>
              <a:t> a mountain path. </a:t>
            </a:r>
            <a:r>
              <a:rPr lang="en-US" sz="1200" b="0" i="0" u="none" strike="noStrike" kern="1200" baseline="0" dirty="0">
                <a:solidFill>
                  <a:schemeClr val="tx1"/>
                </a:solidFill>
                <a:latin typeface="+mn-lt"/>
                <a:ea typeface="+mn-ea"/>
                <a:cs typeface="+mn-cs"/>
              </a:rPr>
              <a:t>This image comes from the United States Marine Corps and is in the public domain, via Wikimedia Commons</a:t>
            </a:r>
            <a:r>
              <a:rPr lang="en-US" dirty="0"/>
              <a:t>: https://commons.wikimedia.org/wiki/File:USMC-01858.jpg.</a:t>
            </a:r>
          </a:p>
          <a:p>
            <a:endParaRPr lang="en-US" dirty="0">
              <a:solidFill>
                <a:srgbClr val="000000"/>
              </a:solidFill>
              <a:latin typeface="Calibri"/>
            </a:endParaRPr>
          </a:p>
          <a:p>
            <a:r>
              <a:rPr lang="en-US" dirty="0">
                <a:solidFill>
                  <a:srgbClr val="000000"/>
                </a:solidFill>
                <a:latin typeface="Calibri"/>
              </a:rPr>
              <a:t>wiki0426200901858</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1953562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photo was taken in the approximate region where Absalom would have been riding. It illustrates the difficult conditions that would have met a fleeing rider.</a:t>
            </a:r>
          </a:p>
          <a:p>
            <a:pPr marL="228600" marR="0" indent="-22860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dirty="0"/>
              <a:t>tb110603098</a:t>
            </a:r>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95686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text says that Absalom</a:t>
            </a:r>
            <a:r>
              <a:rPr lang="en-US" sz="1200" b="0" i="0" kern="1200" baseline="0" dirty="0">
                <a:solidFill>
                  <a:schemeClr val="tx1"/>
                </a:solidFill>
                <a:effectLst/>
                <a:latin typeface="+mn-lt"/>
                <a:ea typeface="+mn-ea"/>
                <a:cs typeface="+mn-cs"/>
              </a:rPr>
              <a:t> was caught by his “head” </a:t>
            </a:r>
            <a:r>
              <a:rPr lang="en-US" dirty="0"/>
              <a:t>(Heb. </a:t>
            </a:r>
            <a:r>
              <a:rPr lang="en-US" i="1" dirty="0" err="1"/>
              <a:t>rosh</a:t>
            </a:r>
            <a:r>
              <a:rPr lang="en-US" dirty="0"/>
              <a:t>, </a:t>
            </a:r>
            <a:r>
              <a:rPr lang="he-IL" dirty="0"/>
              <a:t>רֹאשׁ</a:t>
            </a:r>
            <a:r>
              <a:rPr lang="en-US" dirty="0"/>
              <a:t>), not his "hair" (Heb. </a:t>
            </a:r>
            <a:r>
              <a:rPr lang="en-US" i="1" dirty="0" err="1"/>
              <a:t>se'ar</a:t>
            </a:r>
            <a:r>
              <a:rPr lang="en-US" dirty="0"/>
              <a:t>, </a:t>
            </a:r>
            <a:r>
              <a:rPr lang="he-IL" dirty="0"/>
              <a:t>שֵׂעַר</a:t>
            </a:r>
            <a:r>
              <a:rPr lang="en-US" dirty="0"/>
              <a:t>). That he was left dangling from the tree, combined with the previous reference to Absalom’s thick hair (2 Sam 14:26), has led many interpreters to understand that it was the hair of his head that was so caught (thus also some modern English translations, including the JPS, NAB, NLT, NIV2011). This is also the approach of many artistic representations, including the painting shown here. The author’s use of head instead of hair may be related to the significance of the term “head” in the broader narrative (cf. 2 Sam 15:30, 32; 16:1, 9; 20:21-22). </a:t>
            </a:r>
            <a:r>
              <a:rPr lang="en-US" sz="1200" b="0" i="0" kern="1200" dirty="0">
                <a:solidFill>
                  <a:schemeClr val="tx1"/>
                </a:solidFill>
                <a:effectLst/>
                <a:latin typeface="+mn-lt"/>
                <a:ea typeface="+mn-ea"/>
                <a:cs typeface="+mn-cs"/>
              </a:rPr>
              <a:t>This image of a g</a:t>
            </a:r>
            <a:r>
              <a:rPr lang="en-US" dirty="0"/>
              <a:t>ouache on board painting</a:t>
            </a:r>
            <a:r>
              <a:rPr lang="en-US" baseline="0" dirty="0"/>
              <a:t> </a:t>
            </a:r>
            <a:r>
              <a:rPr lang="en-US" sz="1200" b="0" i="0" kern="1200" dirty="0">
                <a:solidFill>
                  <a:schemeClr val="tx1"/>
                </a:solidFill>
                <a:effectLst/>
                <a:latin typeface="+mn-lt"/>
                <a:ea typeface="+mn-ea"/>
                <a:cs typeface="+mn-cs"/>
              </a:rPr>
              <a:t>is in the public domain, via The Jewish Museum:</a:t>
            </a:r>
            <a:r>
              <a:rPr lang="en-US" sz="1200" b="0" i="0" kern="1200" baseline="0" dirty="0">
                <a:solidFill>
                  <a:schemeClr val="tx1"/>
                </a:solidFill>
                <a:effectLst/>
                <a:latin typeface="+mn-lt"/>
                <a:ea typeface="+mn-ea"/>
                <a:cs typeface="+mn-cs"/>
              </a:rPr>
              <a:t> https://thejewishmuseum.org/collection/26541-absalom-hanging-on-the-oak-tree.</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tjm26541</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31231390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number of commentators have noted, the mule was a royal symbol, and when Absalom’s kept going without him, it effectively carried away his royal seat.</a:t>
            </a:r>
          </a:p>
          <a:p>
            <a:endParaRPr lang="en-US" dirty="0"/>
          </a:p>
          <a:p>
            <a:r>
              <a:rPr lang="en-US" dirty="0"/>
              <a:t>tb022107114</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16473008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his failed adviser Ahithophel, Absalom would die as a consequence of hanging.</a:t>
            </a:r>
          </a:p>
          <a:p>
            <a:endParaRPr lang="en-US" dirty="0"/>
          </a:p>
          <a:p>
            <a:r>
              <a:rPr lang="en-US" dirty="0"/>
              <a:t>tb070907036</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24192135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Some of the largest oak trees in Israel are found in the Horeshat Tal Nature Reserve in the northern Galilee. Some of the trees are estimated to be as much as 400 years old.</a:t>
            </a:r>
          </a:p>
          <a:p>
            <a:endParaRPr lang="sv-SE" dirty="0"/>
          </a:p>
          <a:p>
            <a:r>
              <a:rPr lang="sv-SE" dirty="0"/>
              <a:t>tb032905182</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30690126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relief depicts an Assyrian killing an enemy</a:t>
            </a:r>
            <a:r>
              <a:rPr lang="en-US" sz="1200" baseline="0" dirty="0"/>
              <a:t> with a spear. It </a:t>
            </a:r>
            <a:r>
              <a:rPr lang="en-US" sz="1200" dirty="0"/>
              <a:t>was photographed at the Vatican Museums</a:t>
            </a:r>
            <a:r>
              <a:rPr lang="en-US" sz="1200" kern="1200" dirty="0">
                <a:solidFill>
                  <a:schemeClr val="tx1"/>
                </a:solidFill>
                <a:effectLst/>
                <a:latin typeface="+mn-lt"/>
                <a:ea typeface="+mn-ea"/>
                <a:cs typeface="+mn-cs"/>
              </a:rPr>
              <a:t>.</a:t>
            </a: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tb0512176440</a:t>
            </a:r>
            <a:endParaRPr lang="en-US" dirty="0">
              <a:latin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48</a:t>
            </a:fld>
            <a:endParaRPr lang="en-US"/>
          </a:p>
        </p:txBody>
      </p:sp>
    </p:spTree>
    <p:extLst>
      <p:ext uri="{BB962C8B-B14F-4D97-AF65-F5344CB8AC3E}">
        <p14:creationId xmlns:p14="http://schemas.microsoft.com/office/powerpoint/2010/main" val="35769512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currency of the Iron Age was irregularly shaped pieces of silver that</a:t>
            </a:r>
            <a:r>
              <a:rPr lang="en-US" baseline="0" dirty="0"/>
              <a:t> were traded by weight. Joab almost certainly intended to refer to the equivalent of ten shekels of silver. </a:t>
            </a:r>
            <a:r>
              <a:rPr lang="en-US" sz="1200" baseline="0" dirty="0"/>
              <a:t>Generally a shekel weighed about 11 to 14 grams (0.38–0.49 </a:t>
            </a:r>
            <a:r>
              <a:rPr lang="en-US" sz="1200" baseline="0" dirty="0" err="1"/>
              <a:t>oz</a:t>
            </a:r>
            <a:r>
              <a:rPr lang="en-US" sz="1200" baseline="0" dirty="0"/>
              <a:t>). At a later time a silver shekel would buy a </a:t>
            </a:r>
            <a:r>
              <a:rPr lang="en-US" sz="1200" i="1" baseline="0" dirty="0" err="1"/>
              <a:t>seah</a:t>
            </a:r>
            <a:r>
              <a:rPr lang="en-US" sz="1200" baseline="0" dirty="0"/>
              <a:t> of fine flour, perhaps amounting to about 2 US gallons (7.6 L). </a:t>
            </a:r>
            <a:r>
              <a:rPr lang="en-US" dirty="0"/>
              <a:t>This display was photographed at the Ekron Museum.</a:t>
            </a:r>
          </a:p>
          <a:p>
            <a:endParaRPr lang="en-US" dirty="0"/>
          </a:p>
          <a:p>
            <a:r>
              <a:rPr lang="en-US" dirty="0"/>
              <a:t>tb031500021</a:t>
            </a:r>
          </a:p>
        </p:txBody>
      </p:sp>
      <p:sp>
        <p:nvSpPr>
          <p:cNvPr id="4" name="Slide Number Placeholder 3"/>
          <p:cNvSpPr>
            <a:spLocks noGrp="1"/>
          </p:cNvSpPr>
          <p:nvPr>
            <p:ph type="sldNum" sz="quarter" idx="10"/>
          </p:nvPr>
        </p:nvSpPr>
        <p:spPr/>
        <p:txBody>
          <a:bodyPr/>
          <a:lstStyle/>
          <a:p>
            <a:fld id="{4E4946A3-FD68-4E77-9DEF-1E7536A4AD96}" type="slidenum">
              <a:rPr lang="en-US" smtClean="0"/>
              <a:t>49</a:t>
            </a:fld>
            <a:endParaRPr lang="en-US"/>
          </a:p>
        </p:txBody>
      </p:sp>
    </p:spTree>
    <p:extLst>
      <p:ext uri="{BB962C8B-B14F-4D97-AF65-F5344CB8AC3E}">
        <p14:creationId xmlns:p14="http://schemas.microsoft.com/office/powerpoint/2010/main" val="3576951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full-color faience depiction of an Asiatic chief was recovered from the palace of Ramesses III at Medinet Habu. Note the colorful robe, headdress and headband, and beard. This depiction predates David by about two centuries but can likely be taken as a fair representation of military leaders of his time. This </a:t>
            </a:r>
            <a:r>
              <a:rPr lang="en-US" dirty="0"/>
              <a:t>artifact was photographed at the Boston Museum of Fine Arts.</a:t>
            </a:r>
          </a:p>
          <a:p>
            <a:endParaRPr lang="en-US" dirty="0"/>
          </a:p>
          <a:p>
            <a:r>
              <a:rPr lang="en-US" dirty="0"/>
              <a:t>adr1603194477b</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353636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“belt” (Heb. </a:t>
            </a:r>
            <a:r>
              <a:rPr lang="en-US" i="1" baseline="0" dirty="0" err="1"/>
              <a:t>chagorah</a:t>
            </a:r>
            <a:r>
              <a:rPr lang="en-US" baseline="0" dirty="0"/>
              <a:t>, </a:t>
            </a:r>
            <a:r>
              <a:rPr lang="he-IL" sz="1200" b="0" i="0" u="none" strike="noStrike" kern="1200" baseline="0" dirty="0">
                <a:solidFill>
                  <a:schemeClr val="tx1"/>
                </a:solidFill>
                <a:latin typeface="+mn-lt"/>
                <a:ea typeface="+mn-ea"/>
                <a:cs typeface="+mn-cs"/>
              </a:rPr>
              <a:t>חֲגוֹרָה</a:t>
            </a:r>
            <a:r>
              <a:rPr lang="en-US" sz="1200" b="0" i="0" u="none" strike="noStrike" kern="1200" baseline="0" dirty="0">
                <a:solidFill>
                  <a:schemeClr val="tx1"/>
                </a:solidFill>
                <a:latin typeface="+mn-lt"/>
                <a:ea typeface="+mn-ea"/>
                <a:cs typeface="+mn-cs"/>
              </a:rPr>
              <a:t>) is likely a reference to an item made of metal, perhaps similar to the bronze belt shown here (cf. the belt of gold in Dan 10:5). Belts were associated with swords and sheaths (cf. 1 Sam 18:4; 2 Sam 20:8) or with war in general (1 Kgs 2:5), and contrasted with a simple rope about the waist, apparently the poor man’s equivalent (Isa 3:24). </a:t>
            </a:r>
            <a:r>
              <a:rPr lang="en-US" baseline="0" dirty="0"/>
              <a:t>This belt was photographed at the </a:t>
            </a:r>
            <a:r>
              <a:rPr lang="en-US" dirty="0"/>
              <a:t>National Museum of Antiquities (Rijksmuseum van Oudheden) in Leiden.</a:t>
            </a:r>
          </a:p>
          <a:p>
            <a:endParaRPr lang="en-US" dirty="0"/>
          </a:p>
          <a:p>
            <a:r>
              <a:rPr lang="en-US" dirty="0"/>
              <a:t>adr1805207026</a:t>
            </a:r>
          </a:p>
        </p:txBody>
      </p:sp>
      <p:sp>
        <p:nvSpPr>
          <p:cNvPr id="4" name="Slide Number Placeholder 3"/>
          <p:cNvSpPr>
            <a:spLocks noGrp="1"/>
          </p:cNvSpPr>
          <p:nvPr>
            <p:ph type="sldNum" sz="quarter" idx="10"/>
          </p:nvPr>
        </p:nvSpPr>
        <p:spPr/>
        <p:txBody>
          <a:bodyPr/>
          <a:lstStyle/>
          <a:p>
            <a:fld id="{4E4946A3-FD68-4E77-9DEF-1E7536A4AD96}" type="slidenum">
              <a:rPr lang="en-US" smtClean="0"/>
              <a:t>50</a:t>
            </a:fld>
            <a:endParaRPr lang="en-US"/>
          </a:p>
        </p:txBody>
      </p:sp>
    </p:spTree>
    <p:extLst>
      <p:ext uri="{BB962C8B-B14F-4D97-AF65-F5344CB8AC3E}">
        <p14:creationId xmlns:p14="http://schemas.microsoft.com/office/powerpoint/2010/main" val="992678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In addition to being useful, it is easy to see how such an item would be valuable and highly sought after. This silver belt was photographed at the </a:t>
            </a:r>
            <a:r>
              <a:rPr lang="en-US" dirty="0"/>
              <a:t>University of Pennsylvania</a:t>
            </a:r>
            <a:r>
              <a:rPr lang="en-US" baseline="0" dirty="0"/>
              <a:t> Museum of Archaeology and Anthropology</a:t>
            </a:r>
            <a:r>
              <a:rPr lang="en-US" dirty="0"/>
              <a:t>.</a:t>
            </a:r>
          </a:p>
          <a:p>
            <a:endParaRPr lang="en-US" dirty="0"/>
          </a:p>
          <a:p>
            <a:r>
              <a:rPr lang="en-US" dirty="0"/>
              <a:t>adr1605278916</a:t>
            </a:r>
          </a:p>
        </p:txBody>
      </p:sp>
      <p:sp>
        <p:nvSpPr>
          <p:cNvPr id="4" name="Slide Number Placeholder 3"/>
          <p:cNvSpPr>
            <a:spLocks noGrp="1"/>
          </p:cNvSpPr>
          <p:nvPr>
            <p:ph type="sldNum" sz="quarter" idx="10"/>
          </p:nvPr>
        </p:nvSpPr>
        <p:spPr/>
        <p:txBody>
          <a:bodyPr/>
          <a:lstStyle/>
          <a:p>
            <a:fld id="{4E4946A3-FD68-4E77-9DEF-1E7536A4AD96}" type="slidenum">
              <a:rPr lang="en-US" smtClean="0"/>
              <a:t>51</a:t>
            </a:fld>
            <a:endParaRPr lang="en-US"/>
          </a:p>
        </p:txBody>
      </p:sp>
    </p:spTree>
    <p:extLst>
      <p:ext uri="{BB962C8B-B14F-4D97-AF65-F5344CB8AC3E}">
        <p14:creationId xmlns:p14="http://schemas.microsoft.com/office/powerpoint/2010/main" val="992678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Although this statue is a number of centuries later than the time of David, it illustrates the way in which a belt might be used to attach a sword or dagger to the wearer. This statue was photographed at the National Museum of Iran in Tehran</a:t>
            </a:r>
            <a:r>
              <a:rPr lang="en-US" dirty="0"/>
              <a:t>.</a:t>
            </a:r>
          </a:p>
          <a:p>
            <a:endParaRPr lang="en-US" dirty="0"/>
          </a:p>
          <a:p>
            <a:r>
              <a:rPr lang="en-US" dirty="0"/>
              <a:t>tb0514184137</a:t>
            </a:r>
          </a:p>
        </p:txBody>
      </p:sp>
      <p:sp>
        <p:nvSpPr>
          <p:cNvPr id="4" name="Slide Number Placeholder 3"/>
          <p:cNvSpPr>
            <a:spLocks noGrp="1"/>
          </p:cNvSpPr>
          <p:nvPr>
            <p:ph type="sldNum" sz="quarter" idx="10"/>
          </p:nvPr>
        </p:nvSpPr>
        <p:spPr/>
        <p:txBody>
          <a:bodyPr/>
          <a:lstStyle/>
          <a:p>
            <a:fld id="{4E4946A3-FD68-4E77-9DEF-1E7536A4AD96}" type="slidenum">
              <a:rPr lang="en-US" smtClean="0"/>
              <a:t>52</a:t>
            </a:fld>
            <a:endParaRPr lang="en-US"/>
          </a:p>
        </p:txBody>
      </p:sp>
    </p:spTree>
    <p:extLst>
      <p:ext uri="{BB962C8B-B14F-4D97-AF65-F5344CB8AC3E}">
        <p14:creationId xmlns:p14="http://schemas.microsoft.com/office/powerpoint/2010/main" val="992678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display was photographed at the Israel Museum.</a:t>
            </a:r>
          </a:p>
          <a:p>
            <a:endParaRPr lang="en-US" dirty="0"/>
          </a:p>
          <a:p>
            <a:r>
              <a:rPr lang="en-US" dirty="0"/>
              <a:t>tb032014361</a:t>
            </a:r>
          </a:p>
        </p:txBody>
      </p:sp>
      <p:sp>
        <p:nvSpPr>
          <p:cNvPr id="4" name="Slide Number Placeholder 3"/>
          <p:cNvSpPr>
            <a:spLocks noGrp="1"/>
          </p:cNvSpPr>
          <p:nvPr>
            <p:ph type="sldNum" sz="quarter" idx="10"/>
          </p:nvPr>
        </p:nvSpPr>
        <p:spPr/>
        <p:txBody>
          <a:bodyPr/>
          <a:lstStyle/>
          <a:p>
            <a:fld id="{4E4946A3-FD68-4E77-9DEF-1E7536A4AD96}" type="slidenum">
              <a:rPr lang="en-US" smtClean="0"/>
              <a:t>53</a:t>
            </a:fld>
            <a:endParaRPr lang="en-US"/>
          </a:p>
        </p:txBody>
      </p:sp>
    </p:spTree>
    <p:extLst>
      <p:ext uri="{BB962C8B-B14F-4D97-AF65-F5344CB8AC3E}">
        <p14:creationId xmlns:p14="http://schemas.microsoft.com/office/powerpoint/2010/main" val="17559523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statement, the anonymous, obedient warrior aptly assesses</a:t>
            </a:r>
            <a:r>
              <a:rPr lang="en-US" baseline="0" dirty="0"/>
              <a:t> Joab’s pragmatic expedience and duplicity. The general who is not loyal to his king could hardly be expected to be loyal to some insignificant warrior serving under him.</a:t>
            </a:r>
            <a:endParaRPr lang="en-US" dirty="0"/>
          </a:p>
          <a:p>
            <a:endParaRPr lang="en-US" dirty="0"/>
          </a:p>
          <a:p>
            <a:r>
              <a:rPr lang="en-US" dirty="0"/>
              <a:t>cd071222101</a:t>
            </a:r>
          </a:p>
        </p:txBody>
      </p:sp>
      <p:sp>
        <p:nvSpPr>
          <p:cNvPr id="4" name="Slide Number Placeholder 3"/>
          <p:cNvSpPr>
            <a:spLocks noGrp="1"/>
          </p:cNvSpPr>
          <p:nvPr>
            <p:ph type="sldNum" sz="quarter" idx="10"/>
          </p:nvPr>
        </p:nvSpPr>
        <p:spPr/>
        <p:txBody>
          <a:bodyPr/>
          <a:lstStyle/>
          <a:p>
            <a:fld id="{4E4946A3-FD68-4E77-9DEF-1E7536A4AD96}" type="slidenum">
              <a:rPr lang="en-US" smtClean="0"/>
              <a:t>54</a:t>
            </a:fld>
            <a:endParaRPr lang="en-US"/>
          </a:p>
        </p:txBody>
      </p:sp>
    </p:spTree>
    <p:extLst>
      <p:ext uri="{BB962C8B-B14F-4D97-AF65-F5344CB8AC3E}">
        <p14:creationId xmlns:p14="http://schemas.microsoft.com/office/powerpoint/2010/main" val="4011050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relief was photographed at the British Museum.</a:t>
            </a:r>
          </a:p>
          <a:p>
            <a:endParaRPr lang="en-US" dirty="0"/>
          </a:p>
          <a:p>
            <a:r>
              <a:rPr lang="en-US" dirty="0"/>
              <a:t>tb112004296</a:t>
            </a:r>
          </a:p>
        </p:txBody>
      </p:sp>
      <p:sp>
        <p:nvSpPr>
          <p:cNvPr id="4" name="Slide Number Placeholder 3"/>
          <p:cNvSpPr>
            <a:spLocks noGrp="1"/>
          </p:cNvSpPr>
          <p:nvPr>
            <p:ph type="sldNum" sz="quarter" idx="10"/>
          </p:nvPr>
        </p:nvSpPr>
        <p:spPr/>
        <p:txBody>
          <a:bodyPr/>
          <a:lstStyle/>
          <a:p>
            <a:fld id="{4E4946A3-FD68-4E77-9DEF-1E7536A4AD96}" type="slidenum">
              <a:rPr lang="en-US" smtClean="0"/>
              <a:t>55</a:t>
            </a:fld>
            <a:endParaRPr lang="en-US"/>
          </a:p>
        </p:txBody>
      </p:sp>
    </p:spTree>
    <p:extLst>
      <p:ext uri="{BB962C8B-B14F-4D97-AF65-F5344CB8AC3E}">
        <p14:creationId xmlns:p14="http://schemas.microsoft.com/office/powerpoint/2010/main" val="22602533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comes from </a:t>
            </a:r>
            <a:r>
              <a:rPr lang="en-US" b="0" i="0" dirty="0">
                <a:effectLst/>
              </a:rPr>
              <a:t>Centro Superior de </a:t>
            </a:r>
            <a:r>
              <a:rPr lang="en-US" b="0" i="0" dirty="0" err="1">
                <a:effectLst/>
              </a:rPr>
              <a:t>Estudios</a:t>
            </a:r>
            <a:r>
              <a:rPr lang="en-US" b="0" i="0" dirty="0">
                <a:effectLst/>
              </a:rPr>
              <a:t> de la </a:t>
            </a:r>
            <a:r>
              <a:rPr lang="en-US" b="0" i="0" dirty="0" err="1">
                <a:effectLst/>
              </a:rPr>
              <a:t>Defensa</a:t>
            </a:r>
            <a:r>
              <a:rPr lang="en-US" b="0" i="0" dirty="0">
                <a:effectLst/>
              </a:rPr>
              <a:t> Nacional (CESEDEN) and is in the p</a:t>
            </a:r>
            <a:r>
              <a:rPr lang="en-US" dirty="0"/>
              <a:t>ublic domain, via Wikimedia Commons: https://commons.wikimedia.org/wiki/File:Muerte_de_absalon_en_el_CESEDEN_(cropped).jpg.</a:t>
            </a:r>
          </a:p>
          <a:p>
            <a:endParaRPr lang="en-US" dirty="0"/>
          </a:p>
          <a:p>
            <a:r>
              <a:rPr lang="en-US" dirty="0"/>
              <a:t>wiki1227202010197931762</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22602533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weapons used are not mentioned;</a:t>
            </a:r>
            <a:r>
              <a:rPr lang="en-US" baseline="0" dirty="0"/>
              <a:t> they could have been swords, spears, arrows, or some combination.</a:t>
            </a:r>
            <a:endParaRPr lang="en-US" dirty="0"/>
          </a:p>
          <a:p>
            <a:endParaRPr lang="en-US" dirty="0"/>
          </a:p>
          <a:p>
            <a:r>
              <a:rPr lang="en-US" dirty="0"/>
              <a:t>tb0506180974</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21189139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image of a g</a:t>
            </a:r>
            <a:r>
              <a:rPr lang="en-US" dirty="0"/>
              <a:t>ouache on board painting</a:t>
            </a:r>
            <a:r>
              <a:rPr lang="en-US" baseline="0" dirty="0"/>
              <a:t> is </a:t>
            </a:r>
            <a:r>
              <a:rPr lang="en-US" sz="1200" b="0" i="0" kern="1200" dirty="0">
                <a:solidFill>
                  <a:schemeClr val="tx1"/>
                </a:solidFill>
                <a:effectLst/>
                <a:latin typeface="+mn-lt"/>
                <a:ea typeface="+mn-ea"/>
                <a:cs typeface="+mn-cs"/>
              </a:rPr>
              <a:t>in the public domain, via The Jewish Museum:</a:t>
            </a:r>
            <a:r>
              <a:rPr lang="en-US" sz="1200" b="0" i="0" kern="1200" baseline="0" dirty="0">
                <a:solidFill>
                  <a:schemeClr val="tx1"/>
                </a:solidFill>
                <a:effectLst/>
                <a:latin typeface="+mn-lt"/>
                <a:ea typeface="+mn-ea"/>
                <a:cs typeface="+mn-cs"/>
              </a:rPr>
              <a:t> https://thejewishmuseum.org/collection/26542-the-death-of-absalom.</a:t>
            </a:r>
          </a:p>
          <a:p>
            <a:endParaRPr lang="en-US" sz="1200" b="0" i="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tjm26542</a:t>
            </a:r>
          </a:p>
        </p:txBody>
      </p:sp>
      <p:sp>
        <p:nvSpPr>
          <p:cNvPr id="4" name="Slide Number Placeholder 3"/>
          <p:cNvSpPr>
            <a:spLocks noGrp="1"/>
          </p:cNvSpPr>
          <p:nvPr>
            <p:ph type="sldNum" sz="quarter" idx="10"/>
          </p:nvPr>
        </p:nvSpPr>
        <p:spPr/>
        <p:txBody>
          <a:bodyPr/>
          <a:lstStyle/>
          <a:p>
            <a:fld id="{4E4946A3-FD68-4E77-9DEF-1E7536A4AD96}" type="slidenum">
              <a:rPr lang="en-US" smtClean="0"/>
              <a:t>58</a:t>
            </a:fld>
            <a:endParaRPr lang="en-US"/>
          </a:p>
        </p:txBody>
      </p:sp>
    </p:spTree>
    <p:extLst>
      <p:ext uri="{BB962C8B-B14F-4D97-AF65-F5344CB8AC3E}">
        <p14:creationId xmlns:p14="http://schemas.microsoft.com/office/powerpoint/2010/main" val="3798940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“trumpet” (Heb. </a:t>
            </a:r>
            <a:r>
              <a:rPr lang="en-US" i="1" dirty="0"/>
              <a:t>shofar</a:t>
            </a:r>
            <a:r>
              <a:rPr lang="en-US" dirty="0"/>
              <a:t>, </a:t>
            </a:r>
            <a:r>
              <a:rPr lang="he-IL" sz="1200" b="0" i="0" u="none" strike="noStrike" kern="1200" baseline="0" dirty="0">
                <a:solidFill>
                  <a:schemeClr val="tx1"/>
                </a:solidFill>
                <a:latin typeface="+mn-lt"/>
                <a:ea typeface="+mn-ea"/>
                <a:cs typeface="+mn-cs"/>
              </a:rPr>
              <a:t>שֹׁפָר</a:t>
            </a:r>
            <a:r>
              <a:rPr lang="en-US" sz="1200" b="0" i="0" u="none" strike="noStrike" kern="1200" baseline="0" dirty="0">
                <a:solidFill>
                  <a:schemeClr val="tx1"/>
                </a:solidFill>
                <a:latin typeface="+mn-lt"/>
                <a:ea typeface="+mn-ea"/>
                <a:cs typeface="+mn-cs"/>
              </a:rPr>
              <a:t>) was a hollowed-out animal horn, used in antiquity for signaling over long distances. </a:t>
            </a:r>
            <a:r>
              <a:rPr lang="en-US" baseline="0" dirty="0"/>
              <a:t>Despite its sometimes diminutive size, a </a:t>
            </a:r>
            <a:r>
              <a:rPr lang="en-US" dirty="0"/>
              <a:t>shofar with normal acoustics and mouthpiece plays approximately</a:t>
            </a:r>
            <a:r>
              <a:rPr lang="en-US" dirty="0">
                <a:effectLst/>
              </a:rPr>
              <a:t> </a:t>
            </a:r>
            <a:r>
              <a:rPr lang="en-US" dirty="0"/>
              <a:t>90–95 decibels, a level at which sustained exposure may result in hearing loss. </a:t>
            </a:r>
          </a:p>
          <a:p>
            <a:endParaRPr lang="en-US" dirty="0"/>
          </a:p>
          <a:p>
            <a:r>
              <a:rPr lang="en-US" dirty="0"/>
              <a:t>tb052201370</a:t>
            </a:r>
          </a:p>
        </p:txBody>
      </p:sp>
      <p:sp>
        <p:nvSpPr>
          <p:cNvPr id="4" name="Slide Number Placeholder 3"/>
          <p:cNvSpPr>
            <a:spLocks noGrp="1"/>
          </p:cNvSpPr>
          <p:nvPr>
            <p:ph type="sldNum" sz="quarter" idx="10"/>
          </p:nvPr>
        </p:nvSpPr>
        <p:spPr/>
        <p:txBody>
          <a:bodyPr/>
          <a:lstStyle/>
          <a:p>
            <a:fld id="{4E4946A3-FD68-4E77-9DEF-1E7536A4AD96}" type="slidenum">
              <a:rPr lang="en-US" smtClean="0"/>
              <a:t>59</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Abishai</a:t>
            </a:r>
            <a:r>
              <a:rPr lang="en-US" dirty="0"/>
              <a:t> Street” is located in the German Colony neighborhood, southwest of the Old City.</a:t>
            </a:r>
          </a:p>
          <a:p>
            <a:endParaRPr lang="en-US" dirty="0"/>
          </a:p>
          <a:p>
            <a:r>
              <a:rPr lang="en-US" dirty="0"/>
              <a:t>tb040605750</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353636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man in this photo is blowing the traditional shofar, an</a:t>
            </a:r>
            <a:r>
              <a:rPr lang="en-US" baseline="0" dirty="0"/>
              <a:t> instrument made from the horn of a sheep or goat</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dirty="0"/>
              <a:t>tb042605429</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19498260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Monuments of Nineveh</a:t>
            </a:r>
            <a:r>
              <a:rPr lang="en-US" sz="1200" kern="1200" dirty="0">
                <a:effectLst/>
                <a:latin typeface="+mn-lt"/>
                <a:ea typeface="+mn-ea"/>
                <a:cs typeface="+mn-cs"/>
              </a:rPr>
              <a:t>, published in 1849.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http://digitalcollections.nypl.org/items/510d47dc-4771-a3d9-e040-e00a18064a99</a:t>
            </a:r>
            <a:endParaRPr lang="en-US" dirty="0"/>
          </a:p>
          <a:p>
            <a:endParaRPr lang="en-US" dirty="0"/>
          </a:p>
          <a:p>
            <a:r>
              <a:rPr lang="en-US" dirty="0"/>
              <a:t>nypl</a:t>
            </a:r>
            <a:r>
              <a:rPr lang="en-US" sz="1200" b="0" i="0" kern="1200" dirty="0">
                <a:effectLst/>
                <a:latin typeface="+mn-lt"/>
                <a:ea typeface="+mn-ea"/>
                <a:cs typeface="+mn-cs"/>
              </a:rPr>
              <a:t>494863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61</a:t>
            </a:fld>
            <a:endParaRPr lang="en-US"/>
          </a:p>
        </p:txBody>
      </p:sp>
    </p:spTree>
    <p:extLst>
      <p:ext uri="{BB962C8B-B14F-4D97-AF65-F5344CB8AC3E}">
        <p14:creationId xmlns:p14="http://schemas.microsoft.com/office/powerpoint/2010/main" val="354983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Unlike David and Ahithophel, Absalom would not be buried in a family tomb. His death and burial reflect his cursed status and may be compared with that of </a:t>
            </a:r>
            <a:r>
              <a:rPr lang="en-US" dirty="0" err="1"/>
              <a:t>Achan</a:t>
            </a:r>
            <a:r>
              <a:rPr lang="en-US" dirty="0"/>
              <a:t>, the king of Ai, and the Amorite kings (Josh 7:26; 8:29; 10:27).</a:t>
            </a:r>
          </a:p>
          <a:p>
            <a:endParaRPr lang="en-US" dirty="0"/>
          </a:p>
          <a:p>
            <a:r>
              <a:rPr lang="en-US" dirty="0"/>
              <a:t>tb010117189</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29557866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Tabgha is located on the northwestern shore of the Sea of Galilee.</a:t>
            </a:r>
          </a:p>
          <a:p>
            <a:endParaRPr lang="en-US" dirty="0"/>
          </a:p>
          <a:p>
            <a:r>
              <a:rPr lang="en-US" dirty="0"/>
              <a:t>tb061516563</a:t>
            </a:r>
          </a:p>
        </p:txBody>
      </p:sp>
      <p:sp>
        <p:nvSpPr>
          <p:cNvPr id="4" name="Slide Number Placeholder 3"/>
          <p:cNvSpPr>
            <a:spLocks noGrp="1"/>
          </p:cNvSpPr>
          <p:nvPr>
            <p:ph type="sldNum" sz="quarter" idx="10"/>
          </p:nvPr>
        </p:nvSpPr>
        <p:spPr/>
        <p:txBody>
          <a:bodyPr/>
          <a:lstStyle/>
          <a:p>
            <a:fld id="{4E4946A3-FD68-4E77-9DEF-1E7536A4AD96}" type="slidenum">
              <a:rPr lang="en-US" smtClean="0"/>
              <a:t>63</a:t>
            </a:fld>
            <a:endParaRPr lang="en-US"/>
          </a:p>
        </p:txBody>
      </p:sp>
    </p:spTree>
    <p:extLst>
      <p:ext uri="{BB962C8B-B14F-4D97-AF65-F5344CB8AC3E}">
        <p14:creationId xmlns:p14="http://schemas.microsoft.com/office/powerpoint/2010/main" val="29557866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Pilin</a:t>
            </a:r>
            <a:r>
              <a:rPr lang="en-US" baseline="0" dirty="0"/>
              <a:t>g rocks was sometimes used to mark graves of important people, and some of them have stood for millennia. This tumulus in the Negev Highlands comes from the Early Bronze Age IV (2100–1900 BC), about the time of Abraham.</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tb010303628</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29557866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tb042007365</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9557866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American Colony photograph was taken between 1900 and 1920.</a:t>
            </a:r>
          </a:p>
          <a:p>
            <a:endParaRPr lang="en-US" dirty="0"/>
          </a:p>
          <a:p>
            <a:r>
              <a:rPr lang="en-US" dirty="0"/>
              <a:t>mat01344</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14269615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tb011310445</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14269615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“pillar” (Heb. </a:t>
            </a:r>
            <a:r>
              <a:rPr lang="en-US" sz="1200" i="1" dirty="0" err="1">
                <a:ea typeface="ＭＳ Ｐゴシック" pitchFamily="34" charset="-128"/>
              </a:rPr>
              <a:t>maṣṣebet</a:t>
            </a:r>
            <a:r>
              <a:rPr lang="en-US" dirty="0"/>
              <a:t>, </a:t>
            </a:r>
            <a:r>
              <a:rPr lang="he-IL" sz="1200" b="0" i="0" u="none" strike="noStrike" kern="1200" baseline="0" dirty="0">
                <a:solidFill>
                  <a:schemeClr val="tx1"/>
                </a:solidFill>
                <a:latin typeface="+mn-lt"/>
                <a:ea typeface="+mn-ea"/>
                <a:cs typeface="+mn-cs"/>
              </a:rPr>
              <a:t>מַצֶּ֫בֶת</a:t>
            </a:r>
            <a:r>
              <a:rPr lang="en-US" sz="1200" b="0" i="0" u="none" strike="noStrike" kern="1200" baseline="0" dirty="0">
                <a:solidFill>
                  <a:schemeClr val="tx1"/>
                </a:solidFill>
                <a:latin typeface="+mn-lt"/>
                <a:ea typeface="+mn-ea"/>
                <a:cs typeface="+mn-cs"/>
              </a:rPr>
              <a:t>) was a memorial stone, intended in some way to preserve the memory of Absalom for future generations. The word is rare, used in the Hebrew Bible only here and in Isaiah 6:13, where it appears to have an alternate meaning. Neither the pile of stones marking Absalom’s tomb, nor the pillar he set up for himself in Jerusalem, are known today. </a:t>
            </a:r>
          </a:p>
          <a:p>
            <a:endParaRPr lang="en-US" dirty="0"/>
          </a:p>
          <a:p>
            <a:r>
              <a:rPr lang="en-US" dirty="0"/>
              <a:t>tb061304326</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3664349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r>
              <a:rPr lang="en-US" b="0" dirty="0"/>
              <a:t>The “king’s valley” is usually</a:t>
            </a:r>
            <a:r>
              <a:rPr lang="en-US" b="0" baseline="0" dirty="0"/>
              <a:t> considered to be the Kidron Valley (also Valley of Shaveh, cf. Gen 14:17). </a:t>
            </a:r>
            <a:r>
              <a:rPr lang="en-US" dirty="0"/>
              <a:t>The Kidron Valley was always Jerusalem’s eastern border in antiquity. The city never expanded across the Kidron Valley to the Mount of Olives. Instead, cemeteries were located on the Mount of Olives. The Kidron Valley is dry year-round, except during and shortly after a heavy rainfall. The Kidron Valley is now about 50 feet (15 m) higher than it was in antiquity because of the accumulating fill from destruction and erosion.</a:t>
            </a:r>
          </a:p>
          <a:p>
            <a:pPr marL="228600" indent="-228600" eaLnBrk="1" hangingPunct="1">
              <a:buFontTx/>
              <a:buAutoNum type="arabicPeriod"/>
            </a:pPr>
            <a:endParaRPr lang="en-US" dirty="0"/>
          </a:p>
          <a:p>
            <a:pPr marL="228600" indent="-228600" eaLnBrk="1" hangingPunct="1"/>
            <a:r>
              <a:rPr lang="en-US" dirty="0"/>
              <a:t>tb012603219</a:t>
            </a:r>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1836185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dirty="0" err="1"/>
              <a:t>Zeruiah</a:t>
            </a:r>
            <a:r>
              <a:rPr lang="en-US" dirty="0"/>
              <a:t> Street” is located in the Abu Tor neighborhood, south of the Old City.</a:t>
            </a:r>
          </a:p>
          <a:p>
            <a:endParaRPr lang="en-US" dirty="0"/>
          </a:p>
          <a:p>
            <a:r>
              <a:rPr lang="en-US" dirty="0"/>
              <a:t>lbd102318794</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61982366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There is no known remnant of the monument Absalom erected for himself. However, a tomb from the 1st century AD has long been referred to as “Absalom’s Pillar” because pilgrims associated it with him.</a:t>
            </a:r>
          </a:p>
          <a:p>
            <a:pPr marL="0" indent="0" eaLnBrk="1" hangingPunct="1">
              <a:buFontTx/>
              <a:buNone/>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so-called</a:t>
            </a:r>
            <a:r>
              <a:rPr lang="en-US" sz="1200" baseline="0" dirty="0"/>
              <a:t> </a:t>
            </a:r>
            <a:r>
              <a:rPr lang="en-US" sz="1200" dirty="0"/>
              <a:t>Pillar of Absalom is the tallest (63 </a:t>
            </a:r>
            <a:r>
              <a:rPr lang="en-US" sz="1200" dirty="0" err="1"/>
              <a:t>ft</a:t>
            </a:r>
            <a:r>
              <a:rPr lang="en-US" sz="1200" dirty="0"/>
              <a:t> [19 m]) and most complete tomb monument in Israel. It has a lower square structure, most of which was made by quarrying away the rocky escarpment around it. This monument contains a small burial chamber with arcosolia (burial benches with arches above). The exterior walls are decorated with a rare combination of Ionic columns, a Doric frieze, and an Egyptian cornice. The upper part of the structure is built of stones in the form of a pedestal, and above this is a concave conical roof. An inscription has recently been discovered on the tomb which mentions Zechariah, the father of John the Baptist. The inscription was written during the 4th century AD and reflects the belief</a:t>
            </a:r>
            <a:r>
              <a:rPr lang="en-US" sz="1200" baseline="0" dirty="0"/>
              <a:t> at that time</a:t>
            </a:r>
            <a:r>
              <a:rPr lang="en-US" sz="1200" dirty="0"/>
              <a:t> that this tomb belonged to Zechariah.</a:t>
            </a:r>
          </a:p>
          <a:p>
            <a:pPr marL="0" indent="0" eaLnBrk="1" hangingPunct="1">
              <a:buFontTx/>
              <a:buNone/>
            </a:pPr>
            <a:endParaRPr lang="en-US" sz="1200" dirty="0"/>
          </a:p>
          <a:p>
            <a:pPr eaLnBrk="1" hangingPunct="1"/>
            <a:r>
              <a:rPr lang="en-US" dirty="0"/>
              <a:t>tb021504884</a:t>
            </a:r>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94861949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t>A “Monument</a:t>
            </a:r>
            <a:r>
              <a:rPr lang="en-US" sz="1200" baseline="0" dirty="0"/>
              <a:t> of Absalom” is mentioned by both </a:t>
            </a:r>
            <a:r>
              <a:rPr lang="en-US" sz="1200" dirty="0"/>
              <a:t>Josephus and the Copper Scroll as a well-known Jerusalem landmark in the 1st century AD, but whatever structure they refer to was likely destroyed in the First or Second Jewish Revolts (AD 70</a:t>
            </a:r>
            <a:r>
              <a:rPr lang="en-US" sz="1200" baseline="0" dirty="0"/>
              <a:t> or AD </a:t>
            </a:r>
            <a:r>
              <a:rPr lang="en-US" sz="1200" dirty="0"/>
              <a:t>135). It</a:t>
            </a:r>
            <a:r>
              <a:rPr lang="en-US" sz="1200" baseline="0" dirty="0"/>
              <a:t> could hardly be a reference to this structure, since this was newly cut at about that time and its attribution would have been well known.</a:t>
            </a:r>
            <a:endParaRPr lang="en-US" sz="1200" dirty="0"/>
          </a:p>
          <a:p>
            <a:pPr marL="0" indent="0" eaLnBrk="1" hangingPunct="1">
              <a:buFontTx/>
              <a:buNone/>
            </a:pPr>
            <a:endParaRPr lang="en-US" dirty="0"/>
          </a:p>
          <a:p>
            <a:pPr eaLnBrk="1" hangingPunct="1"/>
            <a:r>
              <a:rPr lang="en-US" dirty="0"/>
              <a:t>tb021504884</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9486194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For centuries, it was the custom among passersby</a:t>
            </a:r>
            <a:r>
              <a:rPr lang="en-US" baseline="0" dirty="0"/>
              <a:t> </a:t>
            </a:r>
            <a:r>
              <a:rPr lang="en-US" dirty="0"/>
              <a:t>to throw stones at the monument. Residents of Jerusalem would sometimes bring their unruly children to the site to teach them what became of a rebellious son. This</a:t>
            </a:r>
            <a:r>
              <a:rPr lang="en-US" baseline="0" dirty="0"/>
              <a:t> photo shows the monument before the stones and other debris were cleared from its base. Note the presence of stones even in the opening to the tomb. The two men present on either side provide a sense of scale. </a:t>
            </a:r>
            <a:r>
              <a:rPr lang="en-US" dirty="0">
                <a:effectLst/>
                <a:ea typeface="Calibri" panose="020F0502020204030204" pitchFamily="34" charset="0"/>
              </a:rPr>
              <a:t>This photograph comes from James McDonald</a:t>
            </a:r>
            <a:r>
              <a:rPr lang="en-US" i="1" dirty="0">
                <a:effectLst/>
                <a:ea typeface="Calibri" panose="020F0502020204030204" pitchFamily="34" charset="0"/>
              </a:rPr>
              <a:t>, Ordnance Survey of Jerusalem,</a:t>
            </a:r>
            <a:r>
              <a:rPr lang="en-US" dirty="0">
                <a:effectLst/>
                <a:ea typeface="Calibri" panose="020F0502020204030204" pitchFamily="34" charset="0"/>
              </a:rPr>
              <a:t> published in 1865. Public domain, from The New York Public Library, </a:t>
            </a:r>
            <a:r>
              <a:rPr lang="en-US" dirty="0"/>
              <a:t>https://digitalcollections.nypl.org/items/510d47d9-6490-a3d9-e040-e00a18064a99.</a:t>
            </a:r>
          </a:p>
          <a:p>
            <a:pPr marL="0" indent="0" eaLnBrk="1" hangingPunct="1">
              <a:buFontTx/>
              <a:buNone/>
            </a:pPr>
            <a:endParaRPr lang="en-US" dirty="0"/>
          </a:p>
          <a:p>
            <a:pPr eaLnBrk="1" hangingPunct="1"/>
            <a:r>
              <a:rPr lang="en-US" dirty="0"/>
              <a:t>nypl87170a</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29486194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t>tb060116418</a:t>
            </a:r>
            <a:endParaRPr lang="en-US" sz="1200" dirty="0"/>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29486194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modern sign points in the direction of the so-called “Absalom Pillar.”</a:t>
            </a:r>
          </a:p>
          <a:p>
            <a:endParaRPr lang="en-US" dirty="0"/>
          </a:p>
          <a:p>
            <a:r>
              <a:rPr lang="en-US" dirty="0"/>
              <a:t>tb051908137</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3137185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Foot runners seem to have been a common way for messages to be</a:t>
            </a:r>
            <a:r>
              <a:rPr lang="en-US" baseline="0" dirty="0"/>
              <a:t> carried over longer distances at this time (cf. 1 Sam 4:12). </a:t>
            </a:r>
            <a:r>
              <a:rPr lang="en-US" dirty="0"/>
              <a:t>This statue of a runner comes from the rectangular peristyle at the Villa of the Papyri at Herculaneum. It was photographed</a:t>
            </a:r>
            <a:r>
              <a:rPr lang="en-US" baseline="0" dirty="0"/>
              <a:t> at the Getty Villa in southern California.</a:t>
            </a:r>
          </a:p>
          <a:p>
            <a:endParaRPr lang="en-US" dirty="0"/>
          </a:p>
          <a:p>
            <a:r>
              <a:rPr lang="en-US" dirty="0"/>
              <a:t>tb100919449</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16600360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“carry the news” (Heb. </a:t>
            </a:r>
            <a:r>
              <a:rPr lang="en-US" i="1" dirty="0" err="1"/>
              <a:t>basar</a:t>
            </a:r>
            <a:r>
              <a:rPr lang="en-US" dirty="0"/>
              <a:t>, </a:t>
            </a:r>
            <a:r>
              <a:rPr lang="he-IL" sz="1200" b="0" i="0" u="none" strike="noStrike" kern="1200" baseline="0" dirty="0">
                <a:solidFill>
                  <a:schemeClr val="tx1"/>
                </a:solidFill>
                <a:latin typeface="+mn-lt"/>
                <a:ea typeface="+mn-ea"/>
                <a:cs typeface="+mn-cs"/>
              </a:rPr>
              <a:t>בָּשַׂר</a:t>
            </a:r>
            <a:r>
              <a:rPr lang="en-US" dirty="0"/>
              <a:t>) could refer to either good or bad news. This street in Jerusalem is named “Street of the News</a:t>
            </a:r>
            <a:r>
              <a:rPr lang="en-US" baseline="0" dirty="0"/>
              <a:t> Bringer.”</a:t>
            </a:r>
          </a:p>
          <a:p>
            <a:endParaRPr lang="en-US" dirty="0"/>
          </a:p>
          <a:p>
            <a:r>
              <a:rPr lang="en-US" dirty="0"/>
              <a:t>tb040605830</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9168020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ancient kingdom of Cush was located in Nubia,</a:t>
            </a:r>
            <a:r>
              <a:rPr lang="en-US" baseline="0" dirty="0"/>
              <a:t> on the border between the modern states of Egypt and Sudan. Presumably this young man was from that area. The Egyptians, whose artwork is often preserved in full color, represented Cushites or Nubians as dark-skinned, as seen on this faience plaque. Moses had married a Cushite woman (</a:t>
            </a:r>
            <a:r>
              <a:rPr lang="en-US" baseline="0" dirty="0" err="1"/>
              <a:t>Num</a:t>
            </a:r>
            <a:r>
              <a:rPr lang="en-US" baseline="0" dirty="0"/>
              <a:t> 12:1), so the presence of a Cushite in Israel should likely come as no surprise. </a:t>
            </a:r>
            <a:r>
              <a:rPr lang="en-US" dirty="0"/>
              <a:t>This artifact was photographed at the Boston Museum of Fine</a:t>
            </a:r>
            <a:r>
              <a:rPr lang="en-US" baseline="0" dirty="0"/>
              <a:t> Arts.</a:t>
            </a:r>
            <a:endParaRPr lang="en-US" dirty="0"/>
          </a:p>
          <a:p>
            <a:endParaRPr lang="en-US" dirty="0"/>
          </a:p>
          <a:p>
            <a:r>
              <a:rPr lang="en-US" dirty="0"/>
              <a:t>adr1711203215c</a:t>
            </a:r>
          </a:p>
        </p:txBody>
      </p:sp>
      <p:sp>
        <p:nvSpPr>
          <p:cNvPr id="4" name="Slide Number Placeholder 3"/>
          <p:cNvSpPr>
            <a:spLocks noGrp="1"/>
          </p:cNvSpPr>
          <p:nvPr>
            <p:ph type="sldNum" sz="quarter" idx="10"/>
          </p:nvPr>
        </p:nvSpPr>
        <p:spPr/>
        <p:txBody>
          <a:bodyPr/>
          <a:lstStyle/>
          <a:p>
            <a:fld id="{4E4946A3-FD68-4E77-9DEF-1E7536A4AD96}" type="slidenum">
              <a:rPr lang="en-US" smtClean="0"/>
              <a:t>77</a:t>
            </a:fld>
            <a:endParaRPr lang="en-US"/>
          </a:p>
        </p:txBody>
      </p:sp>
    </p:spTree>
    <p:extLst>
      <p:ext uri="{BB962C8B-B14F-4D97-AF65-F5344CB8AC3E}">
        <p14:creationId xmlns:p14="http://schemas.microsoft.com/office/powerpoint/2010/main" val="11866803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 the Cushite had come</a:t>
            </a:r>
            <a:r>
              <a:rPr lang="en-US" baseline="0" dirty="0"/>
              <a:t> to be employed in Joab’s army as a mercenary, similar to the earlier archers depicted in this model. </a:t>
            </a:r>
            <a:r>
              <a:rPr lang="en-US" dirty="0"/>
              <a:t>This display was photographed at the Egyptian Museum in Cairo.</a:t>
            </a:r>
          </a:p>
          <a:p>
            <a:endParaRPr lang="en-US" dirty="0"/>
          </a:p>
          <a:p>
            <a:r>
              <a:rPr lang="en-US" dirty="0"/>
              <a:t>adr1603195032</a:t>
            </a:r>
          </a:p>
        </p:txBody>
      </p:sp>
      <p:sp>
        <p:nvSpPr>
          <p:cNvPr id="4" name="Slide Number Placeholder 3"/>
          <p:cNvSpPr>
            <a:spLocks noGrp="1"/>
          </p:cNvSpPr>
          <p:nvPr>
            <p:ph type="sldNum" sz="quarter" idx="10"/>
          </p:nvPr>
        </p:nvSpPr>
        <p:spPr/>
        <p:txBody>
          <a:bodyPr/>
          <a:lstStyle/>
          <a:p>
            <a:fld id="{4E4946A3-FD68-4E77-9DEF-1E7536A4AD96}" type="slidenum">
              <a:rPr lang="en-US" smtClean="0"/>
              <a:t>78</a:t>
            </a:fld>
            <a:endParaRPr lang="en-US"/>
          </a:p>
        </p:txBody>
      </p:sp>
    </p:spTree>
    <p:extLst>
      <p:ext uri="{BB962C8B-B14F-4D97-AF65-F5344CB8AC3E}">
        <p14:creationId xmlns:p14="http://schemas.microsoft.com/office/powerpoint/2010/main" val="11866803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effectLst/>
                <a:latin typeface="+mn-lt"/>
                <a:ea typeface="+mn-ea"/>
                <a:cs typeface="+mn-cs"/>
              </a:rPr>
              <a:t>This illustration comes from Jean François Champollion, </a:t>
            </a:r>
            <a:r>
              <a:rPr lang="en-US" sz="1200" i="1" kern="1200" dirty="0">
                <a:effectLst/>
                <a:latin typeface="+mn-lt"/>
                <a:ea typeface="+mn-ea"/>
                <a:cs typeface="+mn-cs"/>
              </a:rPr>
              <a:t>Monuments de l''</a:t>
            </a:r>
            <a:r>
              <a:rPr lang="en-US" sz="1200" i="1" kern="1200" dirty="0" err="1">
                <a:effectLst/>
                <a:latin typeface="+mn-lt"/>
                <a:ea typeface="+mn-ea"/>
                <a:cs typeface="+mn-cs"/>
              </a:rPr>
              <a:t>Egypte</a:t>
            </a:r>
            <a:r>
              <a:rPr lang="en-US" sz="1200" i="1" kern="1200" dirty="0">
                <a:effectLst/>
                <a:latin typeface="+mn-lt"/>
                <a:ea typeface="+mn-ea"/>
                <a:cs typeface="+mn-cs"/>
              </a:rPr>
              <a:t> et de la </a:t>
            </a:r>
            <a:r>
              <a:rPr lang="en-US" sz="1200" i="1" kern="1200" dirty="0" err="1">
                <a:effectLst/>
                <a:latin typeface="+mn-lt"/>
                <a:ea typeface="+mn-ea"/>
                <a:cs typeface="+mn-cs"/>
              </a:rPr>
              <a:t>Nubie</a:t>
            </a:r>
            <a:r>
              <a:rPr lang="en-US" sz="1200" kern="1200" dirty="0">
                <a:effectLst/>
                <a:latin typeface="+mn-lt"/>
                <a:ea typeface="+mn-ea"/>
                <a:cs typeface="+mn-cs"/>
              </a:rPr>
              <a:t>, published in 1835–45.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http://digitalcollections.nypl.org/items/510d47e2-5d51-a3d9-e040-e00a18064a99</a:t>
            </a:r>
            <a:endParaRPr lang="en-US" dirty="0"/>
          </a:p>
          <a:p>
            <a:endParaRPr lang="en-US" dirty="0"/>
          </a:p>
          <a:p>
            <a:r>
              <a:rPr lang="en-US" dirty="0"/>
              <a:t>nypl</a:t>
            </a:r>
            <a:r>
              <a:rPr lang="en-US" sz="1200" b="0" i="0" kern="1200" dirty="0">
                <a:effectLst/>
                <a:latin typeface="+mn-lt"/>
                <a:ea typeface="+mn-ea"/>
                <a:cs typeface="+mn-cs"/>
              </a:rPr>
              <a:t>1532063</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79</a:t>
            </a:fld>
            <a:endParaRPr lang="en-US"/>
          </a:p>
        </p:txBody>
      </p:sp>
    </p:spTree>
    <p:extLst>
      <p:ext uri="{BB962C8B-B14F-4D97-AF65-F5344CB8AC3E}">
        <p14:creationId xmlns:p14="http://schemas.microsoft.com/office/powerpoint/2010/main" val="1186680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That </a:t>
            </a:r>
            <a:r>
              <a:rPr lang="en-US" baseline="0" dirty="0" err="1"/>
              <a:t>Ittai</a:t>
            </a:r>
            <a:r>
              <a:rPr lang="en-US" baseline="0" dirty="0"/>
              <a:t> was a </a:t>
            </a:r>
            <a:r>
              <a:rPr lang="en-US" baseline="0" dirty="0" err="1"/>
              <a:t>Gittite</a:t>
            </a:r>
            <a:r>
              <a:rPr lang="en-US" baseline="0" dirty="0"/>
              <a:t> indicates that he was from the Philistine city of Gath, which implies he was Philistine himself. This full-color faience depiction of a Philistine was recovered from the palace of Ramesses III at Medinet Habu. In addition to the colorful robe, note the beard and the tall headdress. This depiction comes from only a generation or two before the time of David. This </a:t>
            </a:r>
            <a:r>
              <a:rPr lang="en-US" dirty="0"/>
              <a:t>artifact was photographed at the Boston Museum of Fine Arts. For more information on this artifact, see http://www.mfa.org/collections/object/tile-with-philistine-chief-130485.</a:t>
            </a:r>
          </a:p>
          <a:p>
            <a:endParaRPr lang="en-US" dirty="0"/>
          </a:p>
          <a:p>
            <a:r>
              <a:rPr lang="en-US" dirty="0"/>
              <a:t>adr1711203216b</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19024990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statuette was photographed at the </a:t>
            </a:r>
            <a:r>
              <a:rPr lang="en-US" sz="1200" kern="1200" dirty="0">
                <a:solidFill>
                  <a:schemeClr val="tx1"/>
                </a:solidFill>
                <a:effectLst/>
                <a:latin typeface="+mn-lt"/>
                <a:ea typeface="+mn-ea"/>
                <a:cs typeface="+mn-cs"/>
              </a:rPr>
              <a:t>Spartacus Exhibit, a temporary exhibition at the Ara Pacis Museum in Rome</a:t>
            </a:r>
            <a:r>
              <a:rPr lang="en-US" dirty="0"/>
              <a:t>.</a:t>
            </a:r>
          </a:p>
          <a:p>
            <a:endParaRPr lang="en-US" dirty="0"/>
          </a:p>
          <a:p>
            <a:r>
              <a:rPr lang="en-US" dirty="0"/>
              <a:t>tb0518174003</a:t>
            </a:r>
          </a:p>
        </p:txBody>
      </p:sp>
      <p:sp>
        <p:nvSpPr>
          <p:cNvPr id="4" name="Slide Number Placeholder 3"/>
          <p:cNvSpPr>
            <a:spLocks noGrp="1"/>
          </p:cNvSpPr>
          <p:nvPr>
            <p:ph type="sldNum" sz="quarter" idx="10"/>
          </p:nvPr>
        </p:nvSpPr>
        <p:spPr/>
        <p:txBody>
          <a:bodyPr/>
          <a:lstStyle/>
          <a:p>
            <a:fld id="{4E4946A3-FD68-4E77-9DEF-1E7536A4AD96}" type="slidenum">
              <a:rPr lang="en-US" smtClean="0"/>
              <a:t>80</a:t>
            </a:fld>
            <a:endParaRPr lang="en-US"/>
          </a:p>
        </p:txBody>
      </p:sp>
    </p:spTree>
    <p:extLst>
      <p:ext uri="{BB962C8B-B14F-4D97-AF65-F5344CB8AC3E}">
        <p14:creationId xmlns:p14="http://schemas.microsoft.com/office/powerpoint/2010/main" val="78310714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statue of a runner comes from the rectangular peristyle at the Villa of the Papyri at Herculaneum. It was photographed</a:t>
            </a:r>
            <a:r>
              <a:rPr lang="en-US" baseline="0" dirty="0"/>
              <a:t> at the Getty Villa in southern California. A removable graphic has been added to this image to avoid causing surprise or offense.</a:t>
            </a:r>
          </a:p>
          <a:p>
            <a:endParaRPr lang="en-US" dirty="0"/>
          </a:p>
          <a:p>
            <a:r>
              <a:rPr lang="en-US" dirty="0"/>
              <a:t>tb100919447</a:t>
            </a:r>
          </a:p>
        </p:txBody>
      </p:sp>
      <p:sp>
        <p:nvSpPr>
          <p:cNvPr id="4" name="Slide Number Placeholder 3"/>
          <p:cNvSpPr>
            <a:spLocks noGrp="1"/>
          </p:cNvSpPr>
          <p:nvPr>
            <p:ph type="sldNum" sz="quarter" idx="10"/>
          </p:nvPr>
        </p:nvSpPr>
        <p:spPr/>
        <p:txBody>
          <a:bodyPr/>
          <a:lstStyle/>
          <a:p>
            <a:fld id="{4E4946A3-FD68-4E77-9DEF-1E7536A4AD96}" type="slidenum">
              <a:rPr lang="en-US" smtClean="0"/>
              <a:t>81</a:t>
            </a:fld>
            <a:endParaRPr lang="en-US"/>
          </a:p>
        </p:txBody>
      </p:sp>
    </p:spTree>
    <p:extLst>
      <p:ext uri="{BB962C8B-B14F-4D97-AF65-F5344CB8AC3E}">
        <p14:creationId xmlns:p14="http://schemas.microsoft.com/office/powerpoint/2010/main" val="7169879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expected payment for carrying news is not stated; perhaps it would have come</a:t>
            </a:r>
            <a:r>
              <a:rPr lang="en-US" baseline="0" dirty="0"/>
              <a:t> in the form of a piece of silver, similar to the kind of reward offered earlier by Joab had the Israelite man killed Absalom rather than reporting his dilemma (2 Sam 18:11). This Iron Age item was photographed at the Ekron Museum.</a:t>
            </a:r>
            <a:endParaRPr lang="en-US" dirty="0"/>
          </a:p>
          <a:p>
            <a:endParaRPr lang="en-US" dirty="0"/>
          </a:p>
          <a:p>
            <a:r>
              <a:rPr lang="en-US" dirty="0"/>
              <a:t>tb031500021c</a:t>
            </a:r>
          </a:p>
        </p:txBody>
      </p:sp>
      <p:sp>
        <p:nvSpPr>
          <p:cNvPr id="4" name="Slide Number Placeholder 3"/>
          <p:cNvSpPr>
            <a:spLocks noGrp="1"/>
          </p:cNvSpPr>
          <p:nvPr>
            <p:ph type="sldNum" sz="quarter" idx="10"/>
          </p:nvPr>
        </p:nvSpPr>
        <p:spPr/>
        <p:txBody>
          <a:bodyPr/>
          <a:lstStyle/>
          <a:p>
            <a:fld id="{4E4946A3-FD68-4E77-9DEF-1E7536A4AD96}" type="slidenum">
              <a:rPr lang="en-US" smtClean="0"/>
              <a:t>82</a:t>
            </a:fld>
            <a:endParaRPr lang="en-US"/>
          </a:p>
        </p:txBody>
      </p:sp>
    </p:spTree>
    <p:extLst>
      <p:ext uri="{BB962C8B-B14F-4D97-AF65-F5344CB8AC3E}">
        <p14:creationId xmlns:p14="http://schemas.microsoft.com/office/powerpoint/2010/main" val="131578712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permission was granted</a:t>
            </a:r>
            <a:r>
              <a:rPr lang="en-US" baseline="0" dirty="0"/>
              <a:t> by Joab, a race was on between the Cushite and Ahimaaz. </a:t>
            </a:r>
            <a:r>
              <a:rPr lang="en-US" dirty="0"/>
              <a:t>This amphora</a:t>
            </a:r>
            <a:r>
              <a:rPr lang="en-US" baseline="0" dirty="0"/>
              <a:t> was photographed at the British Museum.</a:t>
            </a:r>
            <a:endParaRPr lang="en-US" dirty="0"/>
          </a:p>
          <a:p>
            <a:endParaRPr lang="en-US" dirty="0"/>
          </a:p>
          <a:p>
            <a:r>
              <a:rPr lang="en-US" dirty="0"/>
              <a:t>tb0929198101</a:t>
            </a:r>
          </a:p>
        </p:txBody>
      </p:sp>
      <p:sp>
        <p:nvSpPr>
          <p:cNvPr id="4" name="Slide Number Placeholder 3"/>
          <p:cNvSpPr>
            <a:spLocks noGrp="1"/>
          </p:cNvSpPr>
          <p:nvPr>
            <p:ph type="sldNum" sz="quarter" idx="10"/>
          </p:nvPr>
        </p:nvSpPr>
        <p:spPr/>
        <p:txBody>
          <a:bodyPr/>
          <a:lstStyle/>
          <a:p>
            <a:fld id="{4E4946A3-FD68-4E77-9DEF-1E7536A4AD96}" type="slidenum">
              <a:rPr lang="en-US" smtClean="0"/>
              <a:t>83</a:t>
            </a:fld>
            <a:endParaRPr lang="en-US"/>
          </a:p>
        </p:txBody>
      </p:sp>
    </p:spTree>
    <p:extLst>
      <p:ext uri="{BB962C8B-B14F-4D97-AF65-F5344CB8AC3E}">
        <p14:creationId xmlns:p14="http://schemas.microsoft.com/office/powerpoint/2010/main" val="13420322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“plain”</a:t>
            </a:r>
            <a:r>
              <a:rPr lang="en-US" baseline="0" dirty="0"/>
              <a:t> (Heb. </a:t>
            </a:r>
            <a:r>
              <a:rPr lang="en-US" i="1" baseline="0" dirty="0" err="1"/>
              <a:t>kikkar</a:t>
            </a:r>
            <a:r>
              <a:rPr lang="en-US" baseline="0" dirty="0"/>
              <a:t>, </a:t>
            </a:r>
            <a:r>
              <a:rPr lang="he-IL" sz="1200" b="0" i="0" u="none" strike="noStrike" kern="1200" baseline="0" dirty="0">
                <a:solidFill>
                  <a:schemeClr val="tx1"/>
                </a:solidFill>
                <a:latin typeface="+mn-lt"/>
                <a:ea typeface="+mn-ea"/>
                <a:cs typeface="+mn-cs"/>
              </a:rPr>
              <a:t>כִּכָּר</a:t>
            </a:r>
            <a:r>
              <a:rPr lang="en-US" baseline="0" dirty="0"/>
              <a:t>) likely refers to the flat plain between the Jordan River and the mountains of Gilead. The Cushite apparently ran through the mountains, which would have been the shortest and most direct route, but Ahimaaz went westward from the “forests of Ephraim” to the Jordan Valley, which allowed him to outrun the Cushite and arrive at Mahanaim first. The next slide includes labels.</a:t>
            </a:r>
            <a:br>
              <a:rPr lang="en-US" dirty="0"/>
            </a:br>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84</a:t>
            </a:fld>
            <a:endParaRPr lang="en-US"/>
          </a:p>
        </p:txBody>
      </p:sp>
    </p:spTree>
    <p:extLst>
      <p:ext uri="{BB962C8B-B14F-4D97-AF65-F5344CB8AC3E}">
        <p14:creationId xmlns:p14="http://schemas.microsoft.com/office/powerpoint/2010/main" val="3642827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“plain”</a:t>
            </a:r>
            <a:r>
              <a:rPr lang="en-US" baseline="0" dirty="0"/>
              <a:t> (Heb. </a:t>
            </a:r>
            <a:r>
              <a:rPr lang="en-US" i="1" baseline="0" dirty="0" err="1"/>
              <a:t>kikkar</a:t>
            </a:r>
            <a:r>
              <a:rPr lang="en-US" baseline="0" dirty="0"/>
              <a:t>, </a:t>
            </a:r>
            <a:r>
              <a:rPr lang="he-IL" sz="1200" b="0" i="0" u="none" strike="noStrike" kern="1200" baseline="0" dirty="0">
                <a:solidFill>
                  <a:schemeClr val="tx1"/>
                </a:solidFill>
                <a:latin typeface="+mn-lt"/>
                <a:ea typeface="+mn-ea"/>
                <a:cs typeface="+mn-cs"/>
              </a:rPr>
              <a:t>כִּכָּר</a:t>
            </a:r>
            <a:r>
              <a:rPr lang="en-US" baseline="0" dirty="0"/>
              <a:t>) likely refers to the flat plain between the Jordan River and the mountains of Gilead. The Cushite apparently ran through the mountains, which would have been the shortest and most direct route, but Ahimaaz went westward from the “forests of Ephraim” to the Jordan Valley, which allowed him to outrun the Cushite and arrive at Mahanaim first. </a:t>
            </a:r>
            <a:br>
              <a:rPr lang="en-US" dirty="0"/>
            </a:br>
            <a:endParaRPr lang="en-US" dirty="0"/>
          </a:p>
          <a:p>
            <a:r>
              <a:rPr lang="en-US" dirty="0"/>
              <a:t>tb121704102</a:t>
            </a:r>
          </a:p>
        </p:txBody>
      </p:sp>
      <p:sp>
        <p:nvSpPr>
          <p:cNvPr id="4" name="Slide Number Placeholder 3"/>
          <p:cNvSpPr>
            <a:spLocks noGrp="1"/>
          </p:cNvSpPr>
          <p:nvPr>
            <p:ph type="sldNum" sz="quarter" idx="10"/>
          </p:nvPr>
        </p:nvSpPr>
        <p:spPr/>
        <p:txBody>
          <a:bodyPr/>
          <a:lstStyle/>
          <a:p>
            <a:fld id="{4E4946A3-FD68-4E77-9DEF-1E7536A4AD96}" type="slidenum">
              <a:rPr lang="en-US" smtClean="0"/>
              <a:t>85</a:t>
            </a:fld>
            <a:endParaRPr lang="en-US"/>
          </a:p>
        </p:txBody>
      </p:sp>
    </p:spTree>
    <p:extLst>
      <p:ext uri="{BB962C8B-B14F-4D97-AF65-F5344CB8AC3E}">
        <p14:creationId xmlns:p14="http://schemas.microsoft.com/office/powerpoint/2010/main" val="36428270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City gates of Iron Age cities in this region were typically built as complex systems with multiple chambers that could accommodate three or four sets of wooden doors. Some, like this example at Tel Dan, had both an inner and outer gate system (so also Lachish). Several sites proposed as </a:t>
            </a:r>
            <a:r>
              <a:rPr lang="en-US" baseline="0" dirty="0" err="1"/>
              <a:t>Mahanaim</a:t>
            </a:r>
            <a:r>
              <a:rPr lang="en-US" baseline="0" dirty="0"/>
              <a:t> have not been excavated, and it is unclear from the text whether the reference to “between the two gates” means between two gate complexes or simply in one of the chambers between two sets of doors in a single gate complex. The next slide includes labels.</a:t>
            </a:r>
          </a:p>
          <a:p>
            <a:endParaRPr lang="en-US" dirty="0"/>
          </a:p>
          <a:p>
            <a:r>
              <a:rPr lang="en-US" dirty="0"/>
              <a:t>ws012317047</a:t>
            </a:r>
          </a:p>
        </p:txBody>
      </p:sp>
      <p:sp>
        <p:nvSpPr>
          <p:cNvPr id="4" name="Slide Number Placeholder 3"/>
          <p:cNvSpPr>
            <a:spLocks noGrp="1"/>
          </p:cNvSpPr>
          <p:nvPr>
            <p:ph type="sldNum" sz="quarter" idx="10"/>
          </p:nvPr>
        </p:nvSpPr>
        <p:spPr/>
        <p:txBody>
          <a:bodyPr/>
          <a:lstStyle/>
          <a:p>
            <a:fld id="{4E4946A3-FD68-4E77-9DEF-1E7536A4AD96}" type="slidenum">
              <a:rPr lang="en-US" smtClean="0"/>
              <a:t>86</a:t>
            </a:fld>
            <a:endParaRPr lang="en-US"/>
          </a:p>
        </p:txBody>
      </p:sp>
    </p:spTree>
    <p:extLst>
      <p:ext uri="{BB962C8B-B14F-4D97-AF65-F5344CB8AC3E}">
        <p14:creationId xmlns:p14="http://schemas.microsoft.com/office/powerpoint/2010/main" val="10173338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City gates of Iron Age cities in this region were typically built as complex systems with multiple chambers that could accommodate three or four sets of wooden doors. Some, like this example at Tel Dan, had both an inner and outer gate system (so also Lachish). Several sites proposed as </a:t>
            </a:r>
            <a:r>
              <a:rPr lang="en-US" baseline="0" dirty="0" err="1"/>
              <a:t>Mahanaim</a:t>
            </a:r>
            <a:r>
              <a:rPr lang="en-US" baseline="0" dirty="0"/>
              <a:t> have not been excavated, and it is unclear from the text whether the reference to “between the two gates” means between two gate complexes or simply in one of the chambers between two sets of doors in a single gate complex. </a:t>
            </a:r>
          </a:p>
          <a:p>
            <a:endParaRPr lang="en-US" dirty="0"/>
          </a:p>
          <a:p>
            <a:r>
              <a:rPr lang="en-US" dirty="0"/>
              <a:t>ws012317047</a:t>
            </a:r>
          </a:p>
        </p:txBody>
      </p:sp>
      <p:sp>
        <p:nvSpPr>
          <p:cNvPr id="4" name="Slide Number Placeholder 3"/>
          <p:cNvSpPr>
            <a:spLocks noGrp="1"/>
          </p:cNvSpPr>
          <p:nvPr>
            <p:ph type="sldNum" sz="quarter" idx="10"/>
          </p:nvPr>
        </p:nvSpPr>
        <p:spPr/>
        <p:txBody>
          <a:bodyPr/>
          <a:lstStyle/>
          <a:p>
            <a:fld id="{4E4946A3-FD68-4E77-9DEF-1E7536A4AD96}" type="slidenum">
              <a:rPr lang="en-US" smtClean="0"/>
              <a:t>87</a:t>
            </a:fld>
            <a:endParaRPr lang="en-US"/>
          </a:p>
        </p:txBody>
      </p:sp>
    </p:spTree>
    <p:extLst>
      <p:ext uri="{BB962C8B-B14F-4D97-AF65-F5344CB8AC3E}">
        <p14:creationId xmlns:p14="http://schemas.microsoft.com/office/powerpoint/2010/main" val="10173338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 gate to</a:t>
            </a:r>
            <a:r>
              <a:rPr lang="en-US" baseline="0" dirty="0"/>
              <a:t> the temple at Medinet Habu is considerably earlier (13th century BC) than the time of David, it remains the best archaeological example of a preserved fortified gate with projecting towers. </a:t>
            </a:r>
          </a:p>
          <a:p>
            <a:endParaRPr lang="en-US" dirty="0"/>
          </a:p>
          <a:p>
            <a:r>
              <a:rPr lang="en-US" dirty="0"/>
              <a:t>tb011105903</a:t>
            </a:r>
          </a:p>
        </p:txBody>
      </p:sp>
      <p:sp>
        <p:nvSpPr>
          <p:cNvPr id="4" name="Slide Number Placeholder 3"/>
          <p:cNvSpPr>
            <a:spLocks noGrp="1"/>
          </p:cNvSpPr>
          <p:nvPr>
            <p:ph type="sldNum" sz="quarter" idx="10"/>
          </p:nvPr>
        </p:nvSpPr>
        <p:spPr/>
        <p:txBody>
          <a:bodyPr/>
          <a:lstStyle/>
          <a:p>
            <a:fld id="{4E4946A3-FD68-4E77-9DEF-1E7536A4AD96}" type="slidenum">
              <a:rPr lang="en-US" smtClean="0"/>
              <a:t>88</a:t>
            </a:fld>
            <a:endParaRPr lang="en-US"/>
          </a:p>
        </p:txBody>
      </p:sp>
    </p:spTree>
    <p:extLst>
      <p:ext uri="{BB962C8B-B14F-4D97-AF65-F5344CB8AC3E}">
        <p14:creationId xmlns:p14="http://schemas.microsoft.com/office/powerpoint/2010/main" val="631340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Archaeologists believe that city gates were normally multi-storied structures, creating an imposing defensive barrier. This model of the gate at Gezer is reconstructed with two main floors and a couple of turrets. Such a structure would have been an ideal height from which a watchman could see for a longer distance. This model was designed by Leen Ritmeyer and was photographed in the </a:t>
            </a:r>
            <a:r>
              <a:rPr lang="en-US" baseline="0" dirty="0" err="1"/>
              <a:t>Skirball</a:t>
            </a:r>
            <a:r>
              <a:rPr lang="en-US" baseline="0"/>
              <a:t> Museum at the Hebrew Union College in Jerusalem.</a:t>
            </a:r>
            <a:endParaRPr lang="en-US"/>
          </a:p>
          <a:p>
            <a:endParaRPr lang="en-US" dirty="0"/>
          </a:p>
          <a:p>
            <a:r>
              <a:rPr lang="en-US" dirty="0"/>
              <a:t>as021506500</a:t>
            </a:r>
          </a:p>
        </p:txBody>
      </p:sp>
      <p:sp>
        <p:nvSpPr>
          <p:cNvPr id="4" name="Slide Number Placeholder 3"/>
          <p:cNvSpPr>
            <a:spLocks noGrp="1"/>
          </p:cNvSpPr>
          <p:nvPr>
            <p:ph type="sldNum" sz="quarter" idx="10"/>
          </p:nvPr>
        </p:nvSpPr>
        <p:spPr/>
        <p:txBody>
          <a:bodyPr/>
          <a:lstStyle/>
          <a:p>
            <a:fld id="{4E4946A3-FD68-4E77-9DEF-1E7536A4AD96}" type="slidenum">
              <a:rPr lang="en-US" smtClean="0"/>
              <a:t>89</a:t>
            </a:fld>
            <a:endParaRPr lang="en-US"/>
          </a:p>
        </p:txBody>
      </p:sp>
    </p:spTree>
    <p:extLst>
      <p:ext uri="{BB962C8B-B14F-4D97-AF65-F5344CB8AC3E}">
        <p14:creationId xmlns:p14="http://schemas.microsoft.com/office/powerpoint/2010/main" val="63134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dirty="0">
                <a:solidFill>
                  <a:srgbClr val="000000"/>
                </a:solidFill>
                <a:ea typeface="ＭＳ Ｐゴシック" pitchFamily="34" charset="-128"/>
                <a:cs typeface="Times New Roman" pitchFamily="18" charset="0"/>
              </a:rPr>
              <a:t>This aerial photo looks from Gath toward the hills of Judah in the east. An Arab village was located on the tell until 1948, when it was abandoned because of the war. It was thought at one point that the village and cemetery covered all earlier remains. However, recent excavations have revealed a vast city that flourished</a:t>
            </a:r>
            <a:r>
              <a:rPr lang="en-US" sz="1200" baseline="0" dirty="0">
                <a:solidFill>
                  <a:srgbClr val="000000"/>
                </a:solidFill>
                <a:ea typeface="ＭＳ Ｐゴシック" pitchFamily="34" charset="-128"/>
                <a:cs typeface="Times New Roman" pitchFamily="18" charset="0"/>
              </a:rPr>
              <a:t> during the Early Bronze, Late Bronze, and Iron Ages.</a:t>
            </a:r>
            <a:endParaRPr lang="en-US" sz="1200" dirty="0"/>
          </a:p>
          <a:p>
            <a:endParaRPr lang="en-US" sz="1200" dirty="0"/>
          </a:p>
          <a:p>
            <a:r>
              <a:rPr lang="en-US" dirty="0"/>
              <a:t>ws030817208d</a:t>
            </a:r>
            <a:endParaRPr lang="en-US" dirty="0">
              <a:solidFill>
                <a:srgbClr val="000000"/>
              </a:solidFill>
              <a:ea typeface="ＭＳ Ｐゴシック" pitchFamily="34" charset="-128"/>
              <a:cs typeface="Times New Roman" pitchFamily="18" charset="0"/>
            </a:endParaRP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12776129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tb052608481</a:t>
            </a:r>
          </a:p>
        </p:txBody>
      </p:sp>
      <p:sp>
        <p:nvSpPr>
          <p:cNvPr id="4" name="Slide Number Placeholder 3"/>
          <p:cNvSpPr>
            <a:spLocks noGrp="1"/>
          </p:cNvSpPr>
          <p:nvPr>
            <p:ph type="sldNum" sz="quarter" idx="10"/>
          </p:nvPr>
        </p:nvSpPr>
        <p:spPr/>
        <p:txBody>
          <a:bodyPr/>
          <a:lstStyle/>
          <a:p>
            <a:fld id="{4E4946A3-FD68-4E77-9DEF-1E7536A4AD96}" type="slidenum">
              <a:rPr lang="en-US" smtClean="0"/>
              <a:t>90</a:t>
            </a:fld>
            <a:endParaRPr lang="en-US"/>
          </a:p>
        </p:txBody>
      </p:sp>
    </p:spTree>
    <p:extLst>
      <p:ext uri="{BB962C8B-B14F-4D97-AF65-F5344CB8AC3E}">
        <p14:creationId xmlns:p14="http://schemas.microsoft.com/office/powerpoint/2010/main" val="65424391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image comes from The Metropolitan Museum of Art and is in the public domain. Source: </a:t>
            </a:r>
            <a:r>
              <a:rPr lang="en-US" baseline="0" dirty="0"/>
              <a:t>https://www.metmuseum.org/art/collection/search/255406. A removable graphic has been added to avoid causing surprise or offense.</a:t>
            </a:r>
            <a:endParaRPr lang="en-US" dirty="0"/>
          </a:p>
          <a:p>
            <a:endParaRPr lang="en-US" dirty="0"/>
          </a:p>
          <a:p>
            <a:r>
              <a:rPr lang="en-US" baseline="0" dirty="0"/>
              <a:t>met255406</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91</a:t>
            </a:fld>
            <a:endParaRPr lang="en-US"/>
          </a:p>
        </p:txBody>
      </p:sp>
    </p:spTree>
    <p:extLst>
      <p:ext uri="{BB962C8B-B14F-4D97-AF65-F5344CB8AC3E}">
        <p14:creationId xmlns:p14="http://schemas.microsoft.com/office/powerpoint/2010/main" val="6542439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first runner to come into view was Ahimaaz. Assuming he had run around by way of the plain along the eastern side of the Jordan River and then turned to come up the Jabbok River valley, he would have followed approximately the path of the road seen here. </a:t>
            </a:r>
            <a:r>
              <a:rPr lang="en-US" dirty="0"/>
              <a:t>This photo is from the same</a:t>
            </a:r>
            <a:r>
              <a:rPr lang="en-US" baseline="0" dirty="0"/>
              <a:t> perspective as David’s watchman.</a:t>
            </a:r>
          </a:p>
          <a:p>
            <a:endParaRPr lang="en-US" dirty="0"/>
          </a:p>
          <a:p>
            <a:r>
              <a:rPr lang="en-US" dirty="0"/>
              <a:t>tb060403043</a:t>
            </a:r>
          </a:p>
        </p:txBody>
      </p:sp>
      <p:sp>
        <p:nvSpPr>
          <p:cNvPr id="4" name="Slide Number Placeholder 3"/>
          <p:cNvSpPr>
            <a:spLocks noGrp="1"/>
          </p:cNvSpPr>
          <p:nvPr>
            <p:ph type="sldNum" sz="quarter" idx="10"/>
          </p:nvPr>
        </p:nvSpPr>
        <p:spPr/>
        <p:txBody>
          <a:bodyPr/>
          <a:lstStyle/>
          <a:p>
            <a:fld id="{4E4946A3-FD68-4E77-9DEF-1E7536A4AD96}" type="slidenum">
              <a:rPr lang="en-US" smtClean="0"/>
              <a:t>92</a:t>
            </a:fld>
            <a:endParaRPr lang="en-US"/>
          </a:p>
        </p:txBody>
      </p:sp>
    </p:spTree>
    <p:extLst>
      <p:ext uri="{BB962C8B-B14F-4D97-AF65-F5344CB8AC3E}">
        <p14:creationId xmlns:p14="http://schemas.microsoft.com/office/powerpoint/2010/main" val="200105693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first runner to come into view was Ahimaaz. Assuming he had run around by way of the plain along the eastern side of the Jordan River and then turned to come up the Jabbok River valley, he would have followed approximately the path of the road seen here. </a:t>
            </a:r>
            <a:r>
              <a:rPr lang="en-US" dirty="0"/>
              <a:t>This photo is from the same</a:t>
            </a:r>
            <a:r>
              <a:rPr lang="en-US" baseline="0" dirty="0"/>
              <a:t> perspective as David’s watchman.</a:t>
            </a:r>
          </a:p>
          <a:p>
            <a:endParaRPr lang="en-US" dirty="0"/>
          </a:p>
          <a:p>
            <a:r>
              <a:rPr lang="en-US" dirty="0"/>
              <a:t>tb060403043</a:t>
            </a:r>
          </a:p>
        </p:txBody>
      </p:sp>
      <p:sp>
        <p:nvSpPr>
          <p:cNvPr id="4" name="Slide Number Placeholder 3"/>
          <p:cNvSpPr>
            <a:spLocks noGrp="1"/>
          </p:cNvSpPr>
          <p:nvPr>
            <p:ph type="sldNum" sz="quarter" idx="10"/>
          </p:nvPr>
        </p:nvSpPr>
        <p:spPr/>
        <p:txBody>
          <a:bodyPr/>
          <a:lstStyle/>
          <a:p>
            <a:fld id="{4E4946A3-FD68-4E77-9DEF-1E7536A4AD96}" type="slidenum">
              <a:rPr lang="en-US" smtClean="0"/>
              <a:t>93</a:t>
            </a:fld>
            <a:endParaRPr lang="en-US"/>
          </a:p>
        </p:txBody>
      </p:sp>
    </p:spTree>
    <p:extLst>
      <p:ext uri="{BB962C8B-B14F-4D97-AF65-F5344CB8AC3E}">
        <p14:creationId xmlns:p14="http://schemas.microsoft.com/office/powerpoint/2010/main" val="213686829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runner was the Cushite,</a:t>
            </a:r>
            <a:r>
              <a:rPr lang="en-US" baseline="0" dirty="0"/>
              <a:t> who likely came over the shorter but more rugged route through the hills.</a:t>
            </a:r>
          </a:p>
          <a:p>
            <a:endParaRPr lang="en-US" dirty="0"/>
          </a:p>
          <a:p>
            <a:r>
              <a:rPr lang="en-US" dirty="0"/>
              <a:t>tb060403042</a:t>
            </a:r>
          </a:p>
        </p:txBody>
      </p:sp>
      <p:sp>
        <p:nvSpPr>
          <p:cNvPr id="4" name="Slide Number Placeholder 3"/>
          <p:cNvSpPr>
            <a:spLocks noGrp="1"/>
          </p:cNvSpPr>
          <p:nvPr>
            <p:ph type="sldNum" sz="quarter" idx="10"/>
          </p:nvPr>
        </p:nvSpPr>
        <p:spPr/>
        <p:txBody>
          <a:bodyPr/>
          <a:lstStyle/>
          <a:p>
            <a:fld id="{4E4946A3-FD68-4E77-9DEF-1E7536A4AD96}" type="slidenum">
              <a:rPr lang="en-US" smtClean="0"/>
              <a:t>94</a:t>
            </a:fld>
            <a:endParaRPr lang="en-US"/>
          </a:p>
        </p:txBody>
      </p:sp>
    </p:spTree>
    <p:extLst>
      <p:ext uri="{BB962C8B-B14F-4D97-AF65-F5344CB8AC3E}">
        <p14:creationId xmlns:p14="http://schemas.microsoft.com/office/powerpoint/2010/main" val="43446041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bronze statue was photographed at the Izmir Museum (biblical Smyrna in the modern country of Turkey). </a:t>
            </a:r>
            <a:r>
              <a:rPr lang="en-US" baseline="0" dirty="0"/>
              <a:t>This image comes form </a:t>
            </a:r>
            <a:r>
              <a:rPr lang="en-US" baseline="0" dirty="0" err="1"/>
              <a:t>Sailko</a:t>
            </a:r>
            <a:r>
              <a:rPr lang="en-US" baseline="0" dirty="0"/>
              <a:t> and is licensed under </a:t>
            </a:r>
            <a:r>
              <a:rPr lang="en-US" dirty="0"/>
              <a:t>CC BY-SA 3.0, via Wikimedia Commons: https://commons.wikimedia.org/wiki/File:Arte_tardo-ellenistica,_il_corridore_in_bronzo,_50-30_ac._ca._02.JPG. </a:t>
            </a:r>
            <a:r>
              <a:rPr lang="en-US" baseline="0" dirty="0"/>
              <a:t>A removable graphic has been added to avoid causing surprise or offense.</a:t>
            </a:r>
            <a:endParaRPr lang="en-US" dirty="0"/>
          </a:p>
          <a:p>
            <a:endParaRPr lang="en-US" dirty="0"/>
          </a:p>
          <a:p>
            <a:r>
              <a:rPr lang="en-US" dirty="0"/>
              <a:t>wiki07042013075037309</a:t>
            </a:r>
          </a:p>
        </p:txBody>
      </p:sp>
      <p:sp>
        <p:nvSpPr>
          <p:cNvPr id="4" name="Slide Number Placeholder 3"/>
          <p:cNvSpPr>
            <a:spLocks noGrp="1"/>
          </p:cNvSpPr>
          <p:nvPr>
            <p:ph type="sldNum" sz="quarter" idx="10"/>
          </p:nvPr>
        </p:nvSpPr>
        <p:spPr/>
        <p:txBody>
          <a:bodyPr/>
          <a:lstStyle/>
          <a:p>
            <a:fld id="{4E4946A3-FD68-4E77-9DEF-1E7536A4AD96}" type="slidenum">
              <a:rPr lang="en-US" smtClean="0"/>
              <a:t>95</a:t>
            </a:fld>
            <a:endParaRPr lang="en-US"/>
          </a:p>
        </p:txBody>
      </p:sp>
    </p:spTree>
    <p:extLst>
      <p:ext uri="{BB962C8B-B14F-4D97-AF65-F5344CB8AC3E}">
        <p14:creationId xmlns:p14="http://schemas.microsoft.com/office/powerpoint/2010/main" val="71378947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actual statement of Ahimaaz was a single word (Heb. </a:t>
            </a:r>
            <a:r>
              <a:rPr lang="en-US" i="1" dirty="0"/>
              <a:t>shalom</a:t>
            </a:r>
            <a:r>
              <a:rPr lang="en-US" dirty="0"/>
              <a:t>, </a:t>
            </a:r>
            <a:r>
              <a:rPr lang="he-IL" sz="1200" b="0" i="0" u="none" strike="noStrike" kern="1200" baseline="0" dirty="0">
                <a:solidFill>
                  <a:schemeClr val="tx1"/>
                </a:solidFill>
                <a:latin typeface="+mn-lt"/>
                <a:ea typeface="+mn-ea"/>
                <a:cs typeface="+mn-cs"/>
              </a:rPr>
              <a:t>שָׁלוֹם</a:t>
            </a:r>
            <a:r>
              <a:rPr lang="en-US" dirty="0"/>
              <a:t>), often translated “Peace.” In this context, it must be understood as “There is peace,” or “Everything</a:t>
            </a:r>
            <a:r>
              <a:rPr lang="en-US" baseline="0" dirty="0"/>
              <a:t> is okay,” suggesting that the news was in fact good.</a:t>
            </a:r>
            <a:endParaRPr lang="en-US" dirty="0"/>
          </a:p>
          <a:p>
            <a:endParaRPr lang="en-US" dirty="0"/>
          </a:p>
          <a:p>
            <a:r>
              <a:rPr lang="en-US" dirty="0"/>
              <a:t>dgg052405101</a:t>
            </a:r>
          </a:p>
        </p:txBody>
      </p:sp>
      <p:sp>
        <p:nvSpPr>
          <p:cNvPr id="4" name="Slide Number Placeholder 3"/>
          <p:cNvSpPr>
            <a:spLocks noGrp="1"/>
          </p:cNvSpPr>
          <p:nvPr>
            <p:ph type="sldNum" sz="quarter" idx="10"/>
          </p:nvPr>
        </p:nvSpPr>
        <p:spPr/>
        <p:txBody>
          <a:bodyPr/>
          <a:lstStyle/>
          <a:p>
            <a:fld id="{4E4946A3-FD68-4E77-9DEF-1E7536A4AD96}" type="slidenum">
              <a:rPr lang="en-US" smtClean="0"/>
              <a:t>96</a:t>
            </a:fld>
            <a:endParaRPr lang="en-US"/>
          </a:p>
        </p:txBody>
      </p:sp>
    </p:spTree>
    <p:extLst>
      <p:ext uri="{BB962C8B-B14F-4D97-AF65-F5344CB8AC3E}">
        <p14:creationId xmlns:p14="http://schemas.microsoft.com/office/powerpoint/2010/main" val="127005344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Bowing to the ground has long been recognized as a sign of respect and subservience. The relief shown here, which may depict men bowing to the Egyptian queen Nefertiti, exhibits the same posture as Ahimaaz,</a:t>
            </a:r>
            <a:r>
              <a:rPr lang="en-US" baseline="0" dirty="0"/>
              <a:t> although it predates him by several centuries. </a:t>
            </a:r>
            <a:r>
              <a:rPr lang="en-US" dirty="0"/>
              <a:t>This image comes from The Metropolitan Museum of Art and is in the public domain. Source: https://www.metmuseum.org/art/collection/search/544059.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met544059</a:t>
            </a:r>
          </a:p>
        </p:txBody>
      </p:sp>
      <p:sp>
        <p:nvSpPr>
          <p:cNvPr id="4" name="Slide Number Placeholder 3"/>
          <p:cNvSpPr>
            <a:spLocks noGrp="1"/>
          </p:cNvSpPr>
          <p:nvPr>
            <p:ph type="sldNum" sz="quarter" idx="10"/>
          </p:nvPr>
        </p:nvSpPr>
        <p:spPr/>
        <p:txBody>
          <a:bodyPr/>
          <a:lstStyle/>
          <a:p>
            <a:fld id="{4E4946A3-FD68-4E77-9DEF-1E7536A4AD96}" type="slidenum">
              <a:rPr lang="en-US" smtClean="0"/>
              <a:t>97</a:t>
            </a:fld>
            <a:endParaRPr lang="en-US"/>
          </a:p>
        </p:txBody>
      </p:sp>
    </p:spTree>
    <p:extLst>
      <p:ext uri="{BB962C8B-B14F-4D97-AF65-F5344CB8AC3E}">
        <p14:creationId xmlns:p14="http://schemas.microsoft.com/office/powerpoint/2010/main" val="140266279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mn-lt"/>
                <a:ea typeface="+mn-ea"/>
                <a:cs typeface="+mn-cs"/>
              </a:rPr>
              <a:t>This illustration comes from Sir Austen Henry Layard, </a:t>
            </a:r>
            <a:r>
              <a:rPr lang="en-US" sz="1200" i="1" kern="1200" dirty="0">
                <a:effectLst/>
                <a:latin typeface="+mn-lt"/>
                <a:ea typeface="+mn-ea"/>
                <a:cs typeface="+mn-cs"/>
              </a:rPr>
              <a:t>Second Series of the Monuments of Nineveh</a:t>
            </a:r>
            <a:r>
              <a:rPr lang="en-US" sz="1200" kern="1200" dirty="0">
                <a:effectLst/>
                <a:latin typeface="+mn-lt"/>
                <a:ea typeface="+mn-ea"/>
                <a:cs typeface="+mn-cs"/>
              </a:rPr>
              <a:t>, published in 1853. Public domain, from The New York Public Library, </a:t>
            </a:r>
            <a:r>
              <a:rPr lang="en-US" sz="1200" u="sng" kern="1200" dirty="0">
                <a:effectLst/>
                <a:latin typeface="+mn-lt"/>
                <a:ea typeface="+mn-ea"/>
                <a:cs typeface="+mn-cs"/>
                <a:hlinkClick r:id="rId3">
                  <a:extLst>
                    <a:ext uri="{A12FA001-AC4F-418D-AE19-62706E023703}">
                      <ahyp:hlinkClr xmlns:ahyp="http://schemas.microsoft.com/office/drawing/2018/hyperlinkcolor" val="tx"/>
                    </a:ext>
                  </a:extLst>
                </a:hlinkClick>
              </a:rPr>
              <a:t>http://digitalcollections.nypl.org/items/510d47dc-4751-a3d9-e040-e00a18064a99</a:t>
            </a:r>
            <a:endParaRPr lang="en-US" dirty="0"/>
          </a:p>
          <a:p>
            <a:endParaRPr lang="en-US" dirty="0"/>
          </a:p>
          <a:p>
            <a:r>
              <a:rPr lang="en-US" dirty="0"/>
              <a:t>nypl</a:t>
            </a:r>
            <a:r>
              <a:rPr lang="en-US" sz="1200" b="0" i="0" kern="1200" dirty="0">
                <a:effectLst/>
                <a:latin typeface="+mn-lt"/>
                <a:ea typeface="+mn-ea"/>
                <a:cs typeface="+mn-cs"/>
              </a:rPr>
              <a:t>494767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98</a:t>
            </a:fld>
            <a:endParaRPr lang="en-US"/>
          </a:p>
        </p:txBody>
      </p:sp>
    </p:spTree>
    <p:extLst>
      <p:ext uri="{BB962C8B-B14F-4D97-AF65-F5344CB8AC3E}">
        <p14:creationId xmlns:p14="http://schemas.microsoft.com/office/powerpoint/2010/main" val="194846019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Most ancient inscriptions that have been recovered that mention Israel’s God Yahweh in the context of blessing are calling down His blessing on someone else. </a:t>
            </a:r>
            <a:r>
              <a:rPr lang="en-US" b="0" dirty="0" err="1"/>
              <a:t>Ahimaaz’s</a:t>
            </a:r>
            <a:r>
              <a:rPr lang="en-US" b="0" dirty="0"/>
              <a:t> statement,</a:t>
            </a:r>
            <a:r>
              <a:rPr lang="en-US" b="0" baseline="0" dirty="0"/>
              <a:t> by contrast, is a blessing upon Yahweh Himself. </a:t>
            </a:r>
            <a:r>
              <a:rPr lang="en-US" b="0" dirty="0"/>
              <a:t>The Hebrew burial inscription in this photo was discovered at Beth </a:t>
            </a:r>
            <a:r>
              <a:rPr lang="en-US" b="0" dirty="0" err="1"/>
              <a:t>Loya</a:t>
            </a:r>
            <a:r>
              <a:rPr lang="en-US" b="0" dirty="0"/>
              <a:t> (Beit Lei) in the Judean foothills. It dates to the 6th</a:t>
            </a:r>
            <a:r>
              <a:rPr lang="en-US" b="0" baseline="0" dirty="0"/>
              <a:t> century</a:t>
            </a:r>
            <a:r>
              <a:rPr lang="en-US" b="0" dirty="0"/>
              <a:t> BC. Three</a:t>
            </a:r>
            <a:r>
              <a:rPr lang="en-US" b="0" baseline="0" dirty="0"/>
              <a:t> lines of text were inscribed on a section of the wall, part of which is shown here. Because many of the letters etched into the limestone are faint, and some even appear to be incomplete, the inscription has been subject to a variety of interpretations. According to Joseph Naveh, who excavated the tomb and who was an expert paleographer, t</a:t>
            </a:r>
            <a:r>
              <a:rPr lang="en-US" b="0" dirty="0"/>
              <a:t>he first</a:t>
            </a:r>
            <a:r>
              <a:rPr lang="en-US" b="0" baseline="0" dirty="0"/>
              <a:t> line of the </a:t>
            </a:r>
            <a:r>
              <a:rPr lang="en-US" b="0" dirty="0"/>
              <a:t>inscription reads: “Yahweh</a:t>
            </a:r>
            <a:r>
              <a:rPr lang="en-US" b="0" baseline="0" dirty="0"/>
              <a:t> (is) the God of the whole earth; the mountains of Judah belong to him, to the God of Jerusalem” (</a:t>
            </a:r>
            <a:r>
              <a:rPr lang="he-IL" b="0" baseline="0" dirty="0"/>
              <a:t>יהוה אלהי כל הארצ הרי יהד </a:t>
            </a:r>
            <a:r>
              <a:rPr lang="he-IL" b="0" baseline="0" dirty="0" err="1"/>
              <a:t>לאלהי</a:t>
            </a:r>
            <a:r>
              <a:rPr lang="he-IL" b="0" baseline="0" dirty="0"/>
              <a:t> </a:t>
            </a:r>
            <a:r>
              <a:rPr lang="he-IL" b="0" baseline="0" dirty="0" err="1"/>
              <a:t>ירשלם</a:t>
            </a:r>
            <a:r>
              <a:rPr lang="en-US" b="0" baseline="0" dirty="0"/>
              <a:t>). The line of text at the bottom, according to Naveh, reads: “The (mount of) Moriah you have favored, the dwelling of Yah, Yahweh” (</a:t>
            </a:r>
            <a:r>
              <a:rPr lang="he-IL" b="0" baseline="0" dirty="0"/>
              <a:t>המוריה אתה חננת יה יהוה</a:t>
            </a:r>
            <a:r>
              <a:rPr lang="en-US" b="0" baseline="0" dirty="0"/>
              <a:t>). The text has been studied and published by Joseph Naveh (1963), F. M. Cross (1970), Andre Lemaire (1976), and Ziony </a:t>
            </a:r>
            <a:r>
              <a:rPr lang="en-US" b="0" baseline="0" dirty="0" err="1"/>
              <a:t>Zevit</a:t>
            </a:r>
            <a:r>
              <a:rPr lang="en-US" b="0" baseline="0" dirty="0"/>
              <a:t> (2001). Although each has rendered the inscription differently, all are in agreement that the first word of the first line and the last word of the last line are both the divine name. This inscription was photographed in the Israel Museum. </a:t>
            </a:r>
            <a:r>
              <a:rPr lang="en-US" dirty="0"/>
              <a:t>This image comes from </a:t>
            </a:r>
            <a:r>
              <a:rPr lang="he-IL" dirty="0"/>
              <a:t>יעל י</a:t>
            </a:r>
            <a:r>
              <a:rPr lang="en-US" dirty="0"/>
              <a:t> and is licensed under CC BY-SA 3.0, via Wikimedia Commons: https://commons.wikimedia.org/wiki/File:Khirbet_Beit_Lei_inscription_A.jpg. </a:t>
            </a:r>
            <a:r>
              <a:rPr lang="en-US" b="0" baseline="0" dirty="0"/>
              <a:t>The next slide includes labels.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References:</a:t>
            </a:r>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Cross, Frank Moore.</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1970	The Cave Inscriptions from Khirbet Beit Lei. </a:t>
            </a:r>
            <a:r>
              <a:rPr lang="en-US" dirty="0"/>
              <a:t>P</a:t>
            </a:r>
            <a:r>
              <a:rPr lang="en-US" i="0" dirty="0"/>
              <a:t>p. 299–306 in </a:t>
            </a:r>
            <a:r>
              <a:rPr lang="en-US" i="1" dirty="0"/>
              <a:t>Near Eastern Archaeology in the Twentieth Century: Essays in Honor of Nelson </a:t>
            </a:r>
            <a:r>
              <a:rPr lang="en-US" i="1" dirty="0" err="1"/>
              <a:t>Glueck</a:t>
            </a:r>
            <a:r>
              <a:rPr lang="en-US" i="1" dirty="0"/>
              <a:t>, </a:t>
            </a:r>
            <a:r>
              <a:rPr lang="en-US" dirty="0"/>
              <a:t>ed. James A. Sanders</a:t>
            </a:r>
            <a:r>
              <a:rPr lang="en-US" i="0" dirty="0"/>
              <a:t>. Garden City, NY: Doubleday.</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a:t>Lemaire, André.</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fr-FR" dirty="0"/>
              <a:t>1976	Prières en temps de crise: les inscriptions de </a:t>
            </a:r>
            <a:r>
              <a:rPr lang="fr-FR" dirty="0" err="1"/>
              <a:t>Khirbet</a:t>
            </a:r>
            <a:r>
              <a:rPr lang="fr-FR" dirty="0"/>
              <a:t> Beit Lei. </a:t>
            </a:r>
            <a:r>
              <a:rPr lang="fr-FR" i="1" dirty="0"/>
              <a:t>Revue Biblique</a:t>
            </a:r>
            <a:r>
              <a:rPr lang="fr-FR" dirty="0"/>
              <a:t> 83: 558–60.</a:t>
            </a:r>
            <a:endParaRPr lang="en-US" b="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a:t>Naveh, Joseph.</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i="0" dirty="0"/>
              <a:t>1963	Old Hebrew Inscriptions in a Burial Cave. </a:t>
            </a:r>
            <a:r>
              <a:rPr lang="en-US" i="1" dirty="0"/>
              <a:t>Israel Exploration Journal </a:t>
            </a:r>
            <a:r>
              <a:rPr lang="en-US" b="0" i="0" dirty="0"/>
              <a:t>13: 74–92.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Zevit</a:t>
            </a:r>
            <a:r>
              <a:rPr lang="en-US" dirty="0"/>
              <a:t>, Ziony.</a:t>
            </a:r>
          </a:p>
          <a:p>
            <a:pPr marL="685800" marR="0" indent="-457200" algn="l" defTabSz="914400" rtl="0" eaLnBrk="1" fontAlgn="auto" latinLnBrk="0" hangingPunct="1">
              <a:lnSpc>
                <a:spcPct val="100000"/>
              </a:lnSpc>
              <a:spcBef>
                <a:spcPts val="0"/>
              </a:spcBef>
              <a:spcAft>
                <a:spcPts val="0"/>
              </a:spcAft>
              <a:buClrTx/>
              <a:buSzTx/>
              <a:buFontTx/>
              <a:buNone/>
              <a:tabLst>
                <a:tab pos="685800" algn="l"/>
              </a:tabLst>
              <a:defRPr/>
            </a:pPr>
            <a:r>
              <a:rPr lang="en-US" dirty="0"/>
              <a:t>2001	</a:t>
            </a:r>
            <a:r>
              <a:rPr lang="en-US" i="1" dirty="0"/>
              <a:t>The Religions of Ancient Israel: A Synthesis of Parallactic Approaches</a:t>
            </a:r>
            <a:r>
              <a:rPr lang="en-US" dirty="0"/>
              <a:t>. New York: Continuum.</a:t>
            </a:r>
            <a:endParaRPr lang="en-US" b="0" i="0" dirty="0"/>
          </a:p>
          <a:p>
            <a:endParaRPr lang="en-US" b="0" dirty="0"/>
          </a:p>
          <a:p>
            <a:r>
              <a:rPr lang="en-US" dirty="0"/>
              <a:t>wiki011520132028181628</a:t>
            </a:r>
          </a:p>
        </p:txBody>
      </p:sp>
      <p:sp>
        <p:nvSpPr>
          <p:cNvPr id="4" name="Slide Number Placeholder 3"/>
          <p:cNvSpPr>
            <a:spLocks noGrp="1"/>
          </p:cNvSpPr>
          <p:nvPr>
            <p:ph type="sldNum" sz="quarter" idx="10"/>
          </p:nvPr>
        </p:nvSpPr>
        <p:spPr/>
        <p:txBody>
          <a:bodyPr/>
          <a:lstStyle/>
          <a:p>
            <a:fld id="{4E4946A3-FD68-4E77-9DEF-1E7536A4AD96}" type="slidenum">
              <a:rPr lang="en-US" smtClean="0"/>
              <a:t>99</a:t>
            </a:fld>
            <a:endParaRPr lang="en-US" dirty="0"/>
          </a:p>
        </p:txBody>
      </p:sp>
    </p:spTree>
    <p:extLst>
      <p:ext uri="{BB962C8B-B14F-4D97-AF65-F5344CB8AC3E}">
        <p14:creationId xmlns:p14="http://schemas.microsoft.com/office/powerpoint/2010/main" val="4160820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5/22/2021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1.jpeg"/></Relationships>
</file>

<file path=ppt/slides/_rels/slide10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99.jpg"/></Relationships>
</file>

<file path=ppt/slides/_rels/slide10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microsoft.com/office/2007/relationships/hdphoto" Target="../media/hdphoto6.wdp"/></Relationships>
</file>

<file path=ppt/slides/_rels/slide10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0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xml"/><Relationship Id="rId5" Type="http://schemas.microsoft.com/office/2007/relationships/hdphoto" Target="../media/hdphoto3.wdp"/><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68.jpe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70.jpeg"/></Relationships>
</file>

<file path=ppt/slides/_rels/slide7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microsoft.com/office/2007/relationships/hdphoto" Target="../media/hdphoto4.wdp"/></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8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9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9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5F998-4C63-4E56-8E25-75BC5153C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dirty="0"/>
              <a:t>2 Samuel 18</a:t>
            </a:r>
          </a:p>
        </p:txBody>
      </p:sp>
      <p:pic>
        <p:nvPicPr>
          <p:cNvPr id="9" name="Picture 8">
            <a:extLst>
              <a:ext uri="{FF2B5EF4-FFF2-40B4-BE49-F238E27FC236}">
                <a16:creationId xmlns:a16="http://schemas.microsoft.com/office/drawing/2014/main" id="{574BF887-FAF1-4F7C-9000-7A2C488BC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8840" y="4022778"/>
            <a:ext cx="4846320" cy="272505"/>
          </a:xfrm>
          <a:prstGeom prst="rect">
            <a:avLst/>
          </a:prstGeom>
        </p:spPr>
      </p:pic>
    </p:spTree>
    <p:extLst>
      <p:ext uri="{BB962C8B-B14F-4D97-AF65-F5344CB8AC3E}">
        <p14:creationId xmlns:p14="http://schemas.microsoft.com/office/powerpoint/2010/main" val="3829109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Gath, Tell es-Safi, from Azekah, tb n062300 sr"/>
          <p:cNvPicPr preferRelativeResize="0">
            <a:picLocks noChangeAspect="1" noChangeArrowheads="1"/>
          </p:cNvPicPr>
          <p:nvPr>
            <p:custDataLst>
              <p:tags r:id="rId1"/>
            </p:custDataLst>
          </p:nvPr>
        </p:nvPicPr>
        <p:blipFill>
          <a:blip r:embed="rId4"/>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Gath, modern Tell </a:t>
            </a:r>
            <a:r>
              <a:rPr lang="en-US" dirty="0" err="1"/>
              <a:t>es</a:t>
            </a:r>
            <a:r>
              <a:rPr lang="en-US" dirty="0"/>
              <a:t>-Safi (from </a:t>
            </a:r>
            <a:r>
              <a:rPr lang="en-US" dirty="0" err="1"/>
              <a:t>Azekah</a:t>
            </a:r>
            <a:r>
              <a:rPr lang="en-US" dirty="0"/>
              <a:t>, from the east)</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And he sent out a third under the command of </a:t>
            </a:r>
            <a:r>
              <a:rPr lang="en-US" dirty="0" err="1"/>
              <a:t>Ittai</a:t>
            </a:r>
            <a:r>
              <a:rPr lang="en-US" dirty="0"/>
              <a:t> the </a:t>
            </a:r>
            <a:r>
              <a:rPr lang="en-US" dirty="0" err="1"/>
              <a:t>Gittite</a:t>
            </a:r>
            <a:endParaRPr lang="en-US" dirty="0"/>
          </a:p>
        </p:txBody>
      </p:sp>
    </p:spTree>
    <p:extLst>
      <p:ext uri="{BB962C8B-B14F-4D97-AF65-F5344CB8AC3E}">
        <p14:creationId xmlns:p14="http://schemas.microsoft.com/office/powerpoint/2010/main" val="344093789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 y="962107"/>
            <a:ext cx="9144000" cy="4938118"/>
            <a:chOff x="1" y="962107"/>
            <a:chExt cx="9144000" cy="4938118"/>
          </a:xfrm>
        </p:grpSpPr>
        <p:pic>
          <p:nvPicPr>
            <p:cNvPr id="3074" name="Picture 2" descr="https://upload.wikimedia.org/wikipedia/commons/thumb/f/fc/Khirbet_Beit_Lei_inscription_A.jpg/1024px-Khirbet_Beit_Lei_inscription_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62107"/>
              <a:ext cx="9144000" cy="493811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68430" y="4243791"/>
              <a:ext cx="1389131" cy="487976"/>
              <a:chOff x="568430" y="4243791"/>
              <a:chExt cx="1389131" cy="487976"/>
            </a:xfrm>
          </p:grpSpPr>
          <p:sp>
            <p:nvSpPr>
              <p:cNvPr id="27" name="Freeform 26"/>
              <p:cNvSpPr/>
              <p:nvPr/>
            </p:nvSpPr>
            <p:spPr>
              <a:xfrm rot="21387048">
                <a:off x="1145796" y="4266773"/>
                <a:ext cx="462070" cy="464994"/>
              </a:xfrm>
              <a:custGeom>
                <a:avLst/>
                <a:gdLst>
                  <a:gd name="connsiteX0" fmla="*/ 514350 w 514350"/>
                  <a:gd name="connsiteY0" fmla="*/ 0 h 628650"/>
                  <a:gd name="connsiteX1" fmla="*/ 333375 w 514350"/>
                  <a:gd name="connsiteY1" fmla="*/ 47625 h 628650"/>
                  <a:gd name="connsiteX2" fmla="*/ 152400 w 514350"/>
                  <a:gd name="connsiteY2" fmla="*/ 157163 h 628650"/>
                  <a:gd name="connsiteX3" fmla="*/ 0 w 514350"/>
                  <a:gd name="connsiteY3" fmla="*/ 200025 h 628650"/>
                  <a:gd name="connsiteX4" fmla="*/ 166688 w 514350"/>
                  <a:gd name="connsiteY4" fmla="*/ 152400 h 628650"/>
                  <a:gd name="connsiteX5" fmla="*/ 347663 w 514350"/>
                  <a:gd name="connsiteY5" fmla="*/ 47625 h 628650"/>
                  <a:gd name="connsiteX6" fmla="*/ 338138 w 514350"/>
                  <a:gd name="connsiteY6" fmla="*/ 23813 h 628650"/>
                  <a:gd name="connsiteX7" fmla="*/ 333375 w 514350"/>
                  <a:gd name="connsiteY7" fmla="*/ 161925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33375 w 514350"/>
                  <a:gd name="connsiteY1" fmla="*/ 47625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33375 w 514350"/>
                  <a:gd name="connsiteY7" fmla="*/ 161925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33375 w 514350"/>
                  <a:gd name="connsiteY7" fmla="*/ 161925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90513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50044 w 514350"/>
                  <a:gd name="connsiteY13" fmla="*/ 276225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76225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76225 h 628650"/>
                  <a:gd name="connsiteX14" fmla="*/ 357188 w 514350"/>
                  <a:gd name="connsiteY14" fmla="*/ 538163 h 628650"/>
                  <a:gd name="connsiteX15" fmla="*/ 371475 w 514350"/>
                  <a:gd name="connsiteY15" fmla="*/ 628650 h 628650"/>
                  <a:gd name="connsiteX0" fmla="*/ 514350 w 514350"/>
                  <a:gd name="connsiteY0" fmla="*/ 0 h 628650"/>
                  <a:gd name="connsiteX1" fmla="*/ 340519 w 514350"/>
                  <a:gd name="connsiteY1" fmla="*/ 52388 h 628650"/>
                  <a:gd name="connsiteX2" fmla="*/ 152400 w 514350"/>
                  <a:gd name="connsiteY2" fmla="*/ 157163 h 628650"/>
                  <a:gd name="connsiteX3" fmla="*/ 0 w 514350"/>
                  <a:gd name="connsiteY3" fmla="*/ 200025 h 628650"/>
                  <a:gd name="connsiteX4" fmla="*/ 152400 w 514350"/>
                  <a:gd name="connsiteY4" fmla="*/ 154781 h 628650"/>
                  <a:gd name="connsiteX5" fmla="*/ 347663 w 514350"/>
                  <a:gd name="connsiteY5" fmla="*/ 47625 h 628650"/>
                  <a:gd name="connsiteX6" fmla="*/ 338138 w 514350"/>
                  <a:gd name="connsiteY6" fmla="*/ 23813 h 628650"/>
                  <a:gd name="connsiteX7" fmla="*/ 342900 w 514350"/>
                  <a:gd name="connsiteY7" fmla="*/ 157162 h 628650"/>
                  <a:gd name="connsiteX8" fmla="*/ 390525 w 514350"/>
                  <a:gd name="connsiteY8" fmla="*/ 147638 h 628650"/>
                  <a:gd name="connsiteX9" fmla="*/ 219075 w 514350"/>
                  <a:gd name="connsiteY9" fmla="*/ 190500 h 628650"/>
                  <a:gd name="connsiteX10" fmla="*/ 342900 w 514350"/>
                  <a:gd name="connsiteY10" fmla="*/ 157163 h 628650"/>
                  <a:gd name="connsiteX11" fmla="*/ 342900 w 514350"/>
                  <a:gd name="connsiteY11" fmla="*/ 280988 h 628650"/>
                  <a:gd name="connsiteX12" fmla="*/ 133350 w 514350"/>
                  <a:gd name="connsiteY12" fmla="*/ 319088 h 628650"/>
                  <a:gd name="connsiteX13" fmla="*/ 342900 w 514350"/>
                  <a:gd name="connsiteY13" fmla="*/ 276225 h 628650"/>
                  <a:gd name="connsiteX14" fmla="*/ 357188 w 514350"/>
                  <a:gd name="connsiteY14" fmla="*/ 538163 h 628650"/>
                  <a:gd name="connsiteX15" fmla="*/ 371475 w 514350"/>
                  <a:gd name="connsiteY15" fmla="*/ 6286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4350" h="628650">
                    <a:moveTo>
                      <a:pt x="514350" y="0"/>
                    </a:moveTo>
                    <a:lnTo>
                      <a:pt x="340519" y="52388"/>
                    </a:lnTo>
                    <a:lnTo>
                      <a:pt x="152400" y="157163"/>
                    </a:lnTo>
                    <a:lnTo>
                      <a:pt x="0" y="200025"/>
                    </a:lnTo>
                    <a:lnTo>
                      <a:pt x="152400" y="154781"/>
                    </a:lnTo>
                    <a:lnTo>
                      <a:pt x="347663" y="47625"/>
                    </a:lnTo>
                    <a:lnTo>
                      <a:pt x="338138" y="23813"/>
                    </a:lnTo>
                    <a:lnTo>
                      <a:pt x="342900" y="157162"/>
                    </a:lnTo>
                    <a:cubicBezTo>
                      <a:pt x="358775" y="153987"/>
                      <a:pt x="411162" y="142082"/>
                      <a:pt x="390525" y="147638"/>
                    </a:cubicBezTo>
                    <a:cubicBezTo>
                      <a:pt x="369888" y="153194"/>
                      <a:pt x="276225" y="176213"/>
                      <a:pt x="219075" y="190500"/>
                    </a:cubicBezTo>
                    <a:lnTo>
                      <a:pt x="342900" y="157163"/>
                    </a:lnTo>
                    <a:lnTo>
                      <a:pt x="342900" y="280988"/>
                    </a:lnTo>
                    <a:lnTo>
                      <a:pt x="133350" y="319088"/>
                    </a:lnTo>
                    <a:lnTo>
                      <a:pt x="342900" y="276225"/>
                    </a:lnTo>
                    <a:cubicBezTo>
                      <a:pt x="349249" y="319882"/>
                      <a:pt x="352426" y="479426"/>
                      <a:pt x="357188" y="538163"/>
                    </a:cubicBezTo>
                    <a:cubicBezTo>
                      <a:pt x="361951" y="596901"/>
                      <a:pt x="366713" y="598488"/>
                      <a:pt x="371475" y="628650"/>
                    </a:cubicBezTo>
                  </a:path>
                </a:pathLst>
              </a:custGeom>
              <a:noFill/>
              <a:ln w="12700"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p:cNvSpPr/>
              <p:nvPr/>
            </p:nvSpPr>
            <p:spPr>
              <a:xfrm rot="21387048">
                <a:off x="1632400" y="4413161"/>
                <a:ext cx="325161" cy="176286"/>
              </a:xfrm>
              <a:custGeom>
                <a:avLst/>
                <a:gdLst>
                  <a:gd name="connsiteX0" fmla="*/ 0 w 371475"/>
                  <a:gd name="connsiteY0" fmla="*/ 0 h 228600"/>
                  <a:gd name="connsiteX1" fmla="*/ 309563 w 371475"/>
                  <a:gd name="connsiteY1" fmla="*/ 42863 h 228600"/>
                  <a:gd name="connsiteX2" fmla="*/ 180975 w 371475"/>
                  <a:gd name="connsiteY2" fmla="*/ 133350 h 228600"/>
                  <a:gd name="connsiteX3" fmla="*/ 52388 w 371475"/>
                  <a:gd name="connsiteY3" fmla="*/ 104775 h 228600"/>
                  <a:gd name="connsiteX4" fmla="*/ 190500 w 371475"/>
                  <a:gd name="connsiteY4" fmla="*/ 138113 h 228600"/>
                  <a:gd name="connsiteX5" fmla="*/ 123825 w 371475"/>
                  <a:gd name="connsiteY5" fmla="*/ 176213 h 228600"/>
                  <a:gd name="connsiteX6" fmla="*/ 371475 w 371475"/>
                  <a:gd name="connsiteY6" fmla="*/ 228600 h 228600"/>
                  <a:gd name="connsiteX0" fmla="*/ 0 w 371475"/>
                  <a:gd name="connsiteY0" fmla="*/ 2162 h 230762"/>
                  <a:gd name="connsiteX1" fmla="*/ 309563 w 371475"/>
                  <a:gd name="connsiteY1" fmla="*/ 45025 h 230762"/>
                  <a:gd name="connsiteX2" fmla="*/ 180975 w 371475"/>
                  <a:gd name="connsiteY2" fmla="*/ 135512 h 230762"/>
                  <a:gd name="connsiteX3" fmla="*/ 52388 w 371475"/>
                  <a:gd name="connsiteY3" fmla="*/ 106937 h 230762"/>
                  <a:gd name="connsiteX4" fmla="*/ 190500 w 371475"/>
                  <a:gd name="connsiteY4" fmla="*/ 140275 h 230762"/>
                  <a:gd name="connsiteX5" fmla="*/ 123825 w 371475"/>
                  <a:gd name="connsiteY5" fmla="*/ 178375 h 230762"/>
                  <a:gd name="connsiteX6" fmla="*/ 371475 w 371475"/>
                  <a:gd name="connsiteY6" fmla="*/ 230762 h 230762"/>
                  <a:gd name="connsiteX0" fmla="*/ 0 w 371475"/>
                  <a:gd name="connsiteY0" fmla="*/ 2162 h 230762"/>
                  <a:gd name="connsiteX1" fmla="*/ 309563 w 371475"/>
                  <a:gd name="connsiteY1" fmla="*/ 45025 h 230762"/>
                  <a:gd name="connsiteX2" fmla="*/ 180975 w 371475"/>
                  <a:gd name="connsiteY2" fmla="*/ 135512 h 230762"/>
                  <a:gd name="connsiteX3" fmla="*/ 52388 w 371475"/>
                  <a:gd name="connsiteY3" fmla="*/ 106937 h 230762"/>
                  <a:gd name="connsiteX4" fmla="*/ 190500 w 371475"/>
                  <a:gd name="connsiteY4" fmla="*/ 140275 h 230762"/>
                  <a:gd name="connsiteX5" fmla="*/ 123825 w 371475"/>
                  <a:gd name="connsiteY5" fmla="*/ 178375 h 230762"/>
                  <a:gd name="connsiteX6" fmla="*/ 371475 w 371475"/>
                  <a:gd name="connsiteY6" fmla="*/ 230762 h 230762"/>
                  <a:gd name="connsiteX0" fmla="*/ 0 w 371475"/>
                  <a:gd name="connsiteY0" fmla="*/ 2506 h 231106"/>
                  <a:gd name="connsiteX1" fmla="*/ 309563 w 371475"/>
                  <a:gd name="connsiteY1" fmla="*/ 45369 h 231106"/>
                  <a:gd name="connsiteX2" fmla="*/ 180975 w 371475"/>
                  <a:gd name="connsiteY2" fmla="*/ 135856 h 231106"/>
                  <a:gd name="connsiteX3" fmla="*/ 52388 w 371475"/>
                  <a:gd name="connsiteY3" fmla="*/ 107281 h 231106"/>
                  <a:gd name="connsiteX4" fmla="*/ 190500 w 371475"/>
                  <a:gd name="connsiteY4" fmla="*/ 140619 h 231106"/>
                  <a:gd name="connsiteX5" fmla="*/ 123825 w 371475"/>
                  <a:gd name="connsiteY5" fmla="*/ 178719 h 231106"/>
                  <a:gd name="connsiteX6" fmla="*/ 371475 w 371475"/>
                  <a:gd name="connsiteY6" fmla="*/ 231106 h 231106"/>
                  <a:gd name="connsiteX0" fmla="*/ 0 w 371475"/>
                  <a:gd name="connsiteY0" fmla="*/ 2384 h 230984"/>
                  <a:gd name="connsiteX1" fmla="*/ 309563 w 371475"/>
                  <a:gd name="connsiteY1" fmla="*/ 45247 h 230984"/>
                  <a:gd name="connsiteX2" fmla="*/ 180975 w 371475"/>
                  <a:gd name="connsiteY2" fmla="*/ 135734 h 230984"/>
                  <a:gd name="connsiteX3" fmla="*/ 52388 w 371475"/>
                  <a:gd name="connsiteY3" fmla="*/ 107159 h 230984"/>
                  <a:gd name="connsiteX4" fmla="*/ 190500 w 371475"/>
                  <a:gd name="connsiteY4" fmla="*/ 140497 h 230984"/>
                  <a:gd name="connsiteX5" fmla="*/ 123825 w 371475"/>
                  <a:gd name="connsiteY5" fmla="*/ 178597 h 230984"/>
                  <a:gd name="connsiteX6" fmla="*/ 371475 w 371475"/>
                  <a:gd name="connsiteY6" fmla="*/ 230984 h 230984"/>
                  <a:gd name="connsiteX0" fmla="*/ 0 w 371475"/>
                  <a:gd name="connsiteY0" fmla="*/ 2286 h 230886"/>
                  <a:gd name="connsiteX1" fmla="*/ 309563 w 371475"/>
                  <a:gd name="connsiteY1" fmla="*/ 45149 h 230886"/>
                  <a:gd name="connsiteX2" fmla="*/ 180975 w 371475"/>
                  <a:gd name="connsiteY2" fmla="*/ 135636 h 230886"/>
                  <a:gd name="connsiteX3" fmla="*/ 52388 w 371475"/>
                  <a:gd name="connsiteY3" fmla="*/ 107061 h 230886"/>
                  <a:gd name="connsiteX4" fmla="*/ 190500 w 371475"/>
                  <a:gd name="connsiteY4" fmla="*/ 140399 h 230886"/>
                  <a:gd name="connsiteX5" fmla="*/ 123825 w 371475"/>
                  <a:gd name="connsiteY5" fmla="*/ 178499 h 230886"/>
                  <a:gd name="connsiteX6" fmla="*/ 371475 w 371475"/>
                  <a:gd name="connsiteY6" fmla="*/ 230886 h 230886"/>
                  <a:gd name="connsiteX0" fmla="*/ 0 w 371475"/>
                  <a:gd name="connsiteY0" fmla="*/ 2286 h 230886"/>
                  <a:gd name="connsiteX1" fmla="*/ 309563 w 371475"/>
                  <a:gd name="connsiteY1" fmla="*/ 45149 h 230886"/>
                  <a:gd name="connsiteX2" fmla="*/ 180975 w 371475"/>
                  <a:gd name="connsiteY2" fmla="*/ 135636 h 230886"/>
                  <a:gd name="connsiteX3" fmla="*/ 52388 w 371475"/>
                  <a:gd name="connsiteY3" fmla="*/ 107061 h 230886"/>
                  <a:gd name="connsiteX4" fmla="*/ 188119 w 371475"/>
                  <a:gd name="connsiteY4" fmla="*/ 138018 h 230886"/>
                  <a:gd name="connsiteX5" fmla="*/ 123825 w 371475"/>
                  <a:gd name="connsiteY5" fmla="*/ 178499 h 230886"/>
                  <a:gd name="connsiteX6" fmla="*/ 371475 w 371475"/>
                  <a:gd name="connsiteY6" fmla="*/ 230886 h 230886"/>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3825 w 371475"/>
                  <a:gd name="connsiteY5" fmla="*/ 178800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3825 w 371475"/>
                  <a:gd name="connsiteY5" fmla="*/ 178800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3825 w 371475"/>
                  <a:gd name="connsiteY5" fmla="*/ 178800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07362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71475"/>
                  <a:gd name="connsiteY0" fmla="*/ 2587 h 231187"/>
                  <a:gd name="connsiteX1" fmla="*/ 309563 w 371475"/>
                  <a:gd name="connsiteY1" fmla="*/ 45450 h 231187"/>
                  <a:gd name="connsiteX2" fmla="*/ 190500 w 371475"/>
                  <a:gd name="connsiteY2" fmla="*/ 140699 h 231187"/>
                  <a:gd name="connsiteX3" fmla="*/ 52388 w 371475"/>
                  <a:gd name="connsiteY3" fmla="*/ 119268 h 231187"/>
                  <a:gd name="connsiteX4" fmla="*/ 188119 w 371475"/>
                  <a:gd name="connsiteY4" fmla="*/ 138319 h 231187"/>
                  <a:gd name="connsiteX5" fmla="*/ 121444 w 371475"/>
                  <a:gd name="connsiteY5" fmla="*/ 188325 h 231187"/>
                  <a:gd name="connsiteX6" fmla="*/ 371475 w 371475"/>
                  <a:gd name="connsiteY6" fmla="*/ 231187 h 231187"/>
                  <a:gd name="connsiteX0" fmla="*/ 0 w 361950"/>
                  <a:gd name="connsiteY0" fmla="*/ 2587 h 238330"/>
                  <a:gd name="connsiteX1" fmla="*/ 309563 w 361950"/>
                  <a:gd name="connsiteY1" fmla="*/ 45450 h 238330"/>
                  <a:gd name="connsiteX2" fmla="*/ 190500 w 361950"/>
                  <a:gd name="connsiteY2" fmla="*/ 140699 h 238330"/>
                  <a:gd name="connsiteX3" fmla="*/ 52388 w 361950"/>
                  <a:gd name="connsiteY3" fmla="*/ 119268 h 238330"/>
                  <a:gd name="connsiteX4" fmla="*/ 188119 w 361950"/>
                  <a:gd name="connsiteY4" fmla="*/ 138319 h 238330"/>
                  <a:gd name="connsiteX5" fmla="*/ 121444 w 361950"/>
                  <a:gd name="connsiteY5" fmla="*/ 188325 h 238330"/>
                  <a:gd name="connsiteX6" fmla="*/ 361950 w 361950"/>
                  <a:gd name="connsiteY6" fmla="*/ 238330 h 23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238330">
                    <a:moveTo>
                      <a:pt x="0" y="2587"/>
                    </a:moveTo>
                    <a:cubicBezTo>
                      <a:pt x="162720" y="-9319"/>
                      <a:pt x="277813" y="22431"/>
                      <a:pt x="309563" y="45450"/>
                    </a:cubicBezTo>
                    <a:cubicBezTo>
                      <a:pt x="341313" y="68469"/>
                      <a:pt x="238125" y="117681"/>
                      <a:pt x="190500" y="140699"/>
                    </a:cubicBezTo>
                    <a:cubicBezTo>
                      <a:pt x="144463" y="133555"/>
                      <a:pt x="134144" y="112124"/>
                      <a:pt x="52388" y="119268"/>
                    </a:cubicBezTo>
                    <a:cubicBezTo>
                      <a:pt x="133351" y="111330"/>
                      <a:pt x="142875" y="131969"/>
                      <a:pt x="188119" y="138319"/>
                    </a:cubicBezTo>
                    <a:cubicBezTo>
                      <a:pt x="200025" y="150225"/>
                      <a:pt x="92472" y="171657"/>
                      <a:pt x="121444" y="188325"/>
                    </a:cubicBezTo>
                    <a:cubicBezTo>
                      <a:pt x="150416" y="204993"/>
                      <a:pt x="257969" y="201817"/>
                      <a:pt x="361950" y="238330"/>
                    </a:cubicBezTo>
                  </a:path>
                </a:pathLst>
              </a:custGeom>
              <a:noFill/>
              <a:ln w="12700"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p:cNvSpPr/>
              <p:nvPr/>
            </p:nvSpPr>
            <p:spPr>
              <a:xfrm rot="21387048">
                <a:off x="568430" y="4319033"/>
                <a:ext cx="380781" cy="267724"/>
              </a:xfrm>
              <a:custGeom>
                <a:avLst/>
                <a:gdLst>
                  <a:gd name="connsiteX0" fmla="*/ 0 w 423863"/>
                  <a:gd name="connsiteY0" fmla="*/ 242888 h 361950"/>
                  <a:gd name="connsiteX1" fmla="*/ 123825 w 423863"/>
                  <a:gd name="connsiteY1" fmla="*/ 171450 h 361950"/>
                  <a:gd name="connsiteX2" fmla="*/ 361950 w 423863"/>
                  <a:gd name="connsiteY2" fmla="*/ 0 h 361950"/>
                  <a:gd name="connsiteX3" fmla="*/ 276225 w 423863"/>
                  <a:gd name="connsiteY3" fmla="*/ 52388 h 361950"/>
                  <a:gd name="connsiteX4" fmla="*/ 304800 w 423863"/>
                  <a:gd name="connsiteY4" fmla="*/ 128588 h 361950"/>
                  <a:gd name="connsiteX5" fmla="*/ 104775 w 423863"/>
                  <a:gd name="connsiteY5" fmla="*/ 285750 h 361950"/>
                  <a:gd name="connsiteX6" fmla="*/ 357188 w 423863"/>
                  <a:gd name="connsiteY6" fmla="*/ 90488 h 361950"/>
                  <a:gd name="connsiteX7" fmla="*/ 304800 w 423863"/>
                  <a:gd name="connsiteY7" fmla="*/ 133350 h 361950"/>
                  <a:gd name="connsiteX8" fmla="*/ 423863 w 423863"/>
                  <a:gd name="connsiteY8" fmla="*/ 361950 h 361950"/>
                  <a:gd name="connsiteX0" fmla="*/ 0 w 423863"/>
                  <a:gd name="connsiteY0" fmla="*/ 242888 h 361950"/>
                  <a:gd name="connsiteX1" fmla="*/ 123825 w 423863"/>
                  <a:gd name="connsiteY1" fmla="*/ 171450 h 361950"/>
                  <a:gd name="connsiteX2" fmla="*/ 361950 w 423863"/>
                  <a:gd name="connsiteY2" fmla="*/ 0 h 361950"/>
                  <a:gd name="connsiteX3" fmla="*/ 261937 w 423863"/>
                  <a:gd name="connsiteY3" fmla="*/ 40482 h 361950"/>
                  <a:gd name="connsiteX4" fmla="*/ 304800 w 423863"/>
                  <a:gd name="connsiteY4" fmla="*/ 128588 h 361950"/>
                  <a:gd name="connsiteX5" fmla="*/ 104775 w 423863"/>
                  <a:gd name="connsiteY5" fmla="*/ 285750 h 361950"/>
                  <a:gd name="connsiteX6" fmla="*/ 357188 w 423863"/>
                  <a:gd name="connsiteY6" fmla="*/ 90488 h 361950"/>
                  <a:gd name="connsiteX7" fmla="*/ 304800 w 423863"/>
                  <a:gd name="connsiteY7" fmla="*/ 133350 h 361950"/>
                  <a:gd name="connsiteX8" fmla="*/ 423863 w 423863"/>
                  <a:gd name="connsiteY8" fmla="*/ 361950 h 361950"/>
                  <a:gd name="connsiteX0" fmla="*/ 0 w 423863"/>
                  <a:gd name="connsiteY0" fmla="*/ 242888 h 361950"/>
                  <a:gd name="connsiteX1" fmla="*/ 123825 w 423863"/>
                  <a:gd name="connsiteY1" fmla="*/ 171450 h 361950"/>
                  <a:gd name="connsiteX2" fmla="*/ 361950 w 423863"/>
                  <a:gd name="connsiteY2" fmla="*/ 0 h 361950"/>
                  <a:gd name="connsiteX3" fmla="*/ 269081 w 423863"/>
                  <a:gd name="connsiteY3" fmla="*/ 64294 h 361950"/>
                  <a:gd name="connsiteX4" fmla="*/ 261937 w 423863"/>
                  <a:gd name="connsiteY4" fmla="*/ 40482 h 361950"/>
                  <a:gd name="connsiteX5" fmla="*/ 304800 w 423863"/>
                  <a:gd name="connsiteY5" fmla="*/ 128588 h 361950"/>
                  <a:gd name="connsiteX6" fmla="*/ 104775 w 423863"/>
                  <a:gd name="connsiteY6" fmla="*/ 285750 h 361950"/>
                  <a:gd name="connsiteX7" fmla="*/ 357188 w 423863"/>
                  <a:gd name="connsiteY7" fmla="*/ 90488 h 361950"/>
                  <a:gd name="connsiteX8" fmla="*/ 304800 w 423863"/>
                  <a:gd name="connsiteY8" fmla="*/ 133350 h 361950"/>
                  <a:gd name="connsiteX9" fmla="*/ 423863 w 423863"/>
                  <a:gd name="connsiteY9" fmla="*/ 3619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863" h="361950">
                    <a:moveTo>
                      <a:pt x="0" y="242888"/>
                    </a:moveTo>
                    <a:lnTo>
                      <a:pt x="123825" y="171450"/>
                    </a:lnTo>
                    <a:lnTo>
                      <a:pt x="361950" y="0"/>
                    </a:lnTo>
                    <a:cubicBezTo>
                      <a:pt x="343694" y="6350"/>
                      <a:pt x="287337" y="57944"/>
                      <a:pt x="269081" y="64294"/>
                    </a:cubicBezTo>
                    <a:lnTo>
                      <a:pt x="261937" y="40482"/>
                    </a:lnTo>
                    <a:lnTo>
                      <a:pt x="304800" y="128588"/>
                    </a:lnTo>
                    <a:lnTo>
                      <a:pt x="104775" y="285750"/>
                    </a:lnTo>
                    <a:lnTo>
                      <a:pt x="357188" y="90488"/>
                    </a:lnTo>
                    <a:lnTo>
                      <a:pt x="304800" y="133350"/>
                    </a:lnTo>
                    <a:lnTo>
                      <a:pt x="423863" y="361950"/>
                    </a:lnTo>
                  </a:path>
                </a:pathLst>
              </a:custGeom>
              <a:noFill/>
              <a:ln w="12700"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rot="21387048">
                <a:off x="964534" y="4392309"/>
                <a:ext cx="68455" cy="186702"/>
              </a:xfrm>
              <a:custGeom>
                <a:avLst/>
                <a:gdLst>
                  <a:gd name="connsiteX0" fmla="*/ 76200 w 76200"/>
                  <a:gd name="connsiteY0" fmla="*/ 252412 h 252412"/>
                  <a:gd name="connsiteX1" fmla="*/ 61913 w 76200"/>
                  <a:gd name="connsiteY1" fmla="*/ 114300 h 252412"/>
                  <a:gd name="connsiteX2" fmla="*/ 71438 w 76200"/>
                  <a:gd name="connsiteY2" fmla="*/ 0 h 252412"/>
                  <a:gd name="connsiteX3" fmla="*/ 71438 w 76200"/>
                  <a:gd name="connsiteY3" fmla="*/ 57150 h 252412"/>
                  <a:gd name="connsiteX4" fmla="*/ 0 w 76200"/>
                  <a:gd name="connsiteY4" fmla="*/ 52387 h 252412"/>
                  <a:gd name="connsiteX0" fmla="*/ 76200 w 76200"/>
                  <a:gd name="connsiteY0" fmla="*/ 252412 h 252412"/>
                  <a:gd name="connsiteX1" fmla="*/ 61913 w 76200"/>
                  <a:gd name="connsiteY1" fmla="*/ 114300 h 252412"/>
                  <a:gd name="connsiteX2" fmla="*/ 71438 w 76200"/>
                  <a:gd name="connsiteY2" fmla="*/ 0 h 252412"/>
                  <a:gd name="connsiteX3" fmla="*/ 71438 w 76200"/>
                  <a:gd name="connsiteY3" fmla="*/ 57150 h 252412"/>
                  <a:gd name="connsiteX4" fmla="*/ 0 w 76200"/>
                  <a:gd name="connsiteY4" fmla="*/ 52387 h 252412"/>
                  <a:gd name="connsiteX0" fmla="*/ 76200 w 76200"/>
                  <a:gd name="connsiteY0" fmla="*/ 252412 h 252412"/>
                  <a:gd name="connsiteX1" fmla="*/ 61913 w 76200"/>
                  <a:gd name="connsiteY1" fmla="*/ 114300 h 252412"/>
                  <a:gd name="connsiteX2" fmla="*/ 71438 w 76200"/>
                  <a:gd name="connsiteY2" fmla="*/ 0 h 252412"/>
                  <a:gd name="connsiteX3" fmla="*/ 66676 w 76200"/>
                  <a:gd name="connsiteY3" fmla="*/ 59532 h 252412"/>
                  <a:gd name="connsiteX4" fmla="*/ 0 w 76200"/>
                  <a:gd name="connsiteY4" fmla="*/ 52387 h 252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
                    <a:moveTo>
                      <a:pt x="76200" y="252412"/>
                    </a:moveTo>
                    <a:cubicBezTo>
                      <a:pt x="71438" y="206375"/>
                      <a:pt x="62707" y="156369"/>
                      <a:pt x="61913" y="114300"/>
                    </a:cubicBezTo>
                    <a:cubicBezTo>
                      <a:pt x="61119" y="72231"/>
                      <a:pt x="69851" y="9525"/>
                      <a:pt x="71438" y="0"/>
                    </a:cubicBezTo>
                    <a:lnTo>
                      <a:pt x="66676" y="59532"/>
                    </a:lnTo>
                    <a:lnTo>
                      <a:pt x="0" y="52387"/>
                    </a:lnTo>
                  </a:path>
                </a:pathLst>
              </a:custGeom>
              <a:noFill/>
              <a:ln w="12700"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30"/>
              <p:cNvSpPr/>
              <p:nvPr/>
            </p:nvSpPr>
            <p:spPr>
              <a:xfrm rot="21387048">
                <a:off x="987703" y="4243791"/>
                <a:ext cx="256832" cy="123293"/>
              </a:xfrm>
              <a:custGeom>
                <a:avLst/>
                <a:gdLst>
                  <a:gd name="connsiteX0" fmla="*/ 95250 w 285750"/>
                  <a:gd name="connsiteY0" fmla="*/ 166687 h 166687"/>
                  <a:gd name="connsiteX1" fmla="*/ 0 w 285750"/>
                  <a:gd name="connsiteY1" fmla="*/ 119062 h 166687"/>
                  <a:gd name="connsiteX2" fmla="*/ 161925 w 285750"/>
                  <a:gd name="connsiteY2" fmla="*/ 42862 h 166687"/>
                  <a:gd name="connsiteX3" fmla="*/ 285750 w 285750"/>
                  <a:gd name="connsiteY3" fmla="*/ 0 h 166687"/>
                  <a:gd name="connsiteX0" fmla="*/ 96368 w 286868"/>
                  <a:gd name="connsiteY0" fmla="*/ 166687 h 166687"/>
                  <a:gd name="connsiteX1" fmla="*/ 1118 w 286868"/>
                  <a:gd name="connsiteY1" fmla="*/ 119062 h 166687"/>
                  <a:gd name="connsiteX2" fmla="*/ 163043 w 286868"/>
                  <a:gd name="connsiteY2" fmla="*/ 42862 h 166687"/>
                  <a:gd name="connsiteX3" fmla="*/ 286868 w 286868"/>
                  <a:gd name="connsiteY3" fmla="*/ 0 h 166687"/>
                  <a:gd name="connsiteX0" fmla="*/ 95391 w 285891"/>
                  <a:gd name="connsiteY0" fmla="*/ 166687 h 166687"/>
                  <a:gd name="connsiteX1" fmla="*/ 141 w 285891"/>
                  <a:gd name="connsiteY1" fmla="*/ 119062 h 166687"/>
                  <a:gd name="connsiteX2" fmla="*/ 162066 w 285891"/>
                  <a:gd name="connsiteY2" fmla="*/ 42862 h 166687"/>
                  <a:gd name="connsiteX3" fmla="*/ 285891 w 285891"/>
                  <a:gd name="connsiteY3" fmla="*/ 0 h 166687"/>
                  <a:gd name="connsiteX0" fmla="*/ 95391 w 285891"/>
                  <a:gd name="connsiteY0" fmla="*/ 166687 h 166687"/>
                  <a:gd name="connsiteX1" fmla="*/ 141 w 285891"/>
                  <a:gd name="connsiteY1" fmla="*/ 119062 h 166687"/>
                  <a:gd name="connsiteX2" fmla="*/ 162066 w 285891"/>
                  <a:gd name="connsiteY2" fmla="*/ 42862 h 166687"/>
                  <a:gd name="connsiteX3" fmla="*/ 285891 w 285891"/>
                  <a:gd name="connsiteY3" fmla="*/ 0 h 166687"/>
                </a:gdLst>
                <a:ahLst/>
                <a:cxnLst>
                  <a:cxn ang="0">
                    <a:pos x="connsiteX0" y="connsiteY0"/>
                  </a:cxn>
                  <a:cxn ang="0">
                    <a:pos x="connsiteX1" y="connsiteY1"/>
                  </a:cxn>
                  <a:cxn ang="0">
                    <a:pos x="connsiteX2" y="connsiteY2"/>
                  </a:cxn>
                  <a:cxn ang="0">
                    <a:pos x="connsiteX3" y="connsiteY3"/>
                  </a:cxn>
                </a:cxnLst>
                <a:rect l="l" t="t" r="r" b="b"/>
                <a:pathLst>
                  <a:path w="285891" h="166687">
                    <a:moveTo>
                      <a:pt x="95391" y="166687"/>
                    </a:moveTo>
                    <a:cubicBezTo>
                      <a:pt x="63641" y="150812"/>
                      <a:pt x="-3477" y="142220"/>
                      <a:pt x="141" y="119062"/>
                    </a:cubicBezTo>
                    <a:cubicBezTo>
                      <a:pt x="4109" y="93663"/>
                      <a:pt x="113310" y="59738"/>
                      <a:pt x="162066" y="42862"/>
                    </a:cubicBezTo>
                    <a:lnTo>
                      <a:pt x="285891" y="0"/>
                    </a:lnTo>
                  </a:path>
                </a:pathLst>
              </a:custGeom>
              <a:noFill/>
              <a:ln w="12700" cap="rnd">
                <a:solidFill>
                  <a:srgbClr val="FE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5711427" y="2273226"/>
              <a:ext cx="875012" cy="443990"/>
              <a:chOff x="5711427" y="2273226"/>
              <a:chExt cx="875012" cy="443990"/>
            </a:xfrm>
          </p:grpSpPr>
          <p:sp>
            <p:nvSpPr>
              <p:cNvPr id="32" name="Freeform 31"/>
              <p:cNvSpPr/>
              <p:nvPr/>
            </p:nvSpPr>
            <p:spPr>
              <a:xfrm rot="207465">
                <a:off x="6040582" y="2395825"/>
                <a:ext cx="245080" cy="205287"/>
              </a:xfrm>
              <a:custGeom>
                <a:avLst/>
                <a:gdLst>
                  <a:gd name="connsiteX0" fmla="*/ 261938 w 304800"/>
                  <a:gd name="connsiteY0" fmla="*/ 204788 h 204788"/>
                  <a:gd name="connsiteX1" fmla="*/ 242888 w 304800"/>
                  <a:gd name="connsiteY1" fmla="*/ 128588 h 204788"/>
                  <a:gd name="connsiteX2" fmla="*/ 33338 w 304800"/>
                  <a:gd name="connsiteY2" fmla="*/ 180975 h 204788"/>
                  <a:gd name="connsiteX3" fmla="*/ 238125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35743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5731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33338 w 304800"/>
                  <a:gd name="connsiteY5" fmla="*/ 133350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3838 w 304800"/>
                  <a:gd name="connsiteY4" fmla="*/ 95250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2888 w 304800"/>
                  <a:gd name="connsiteY1" fmla="*/ 128588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54794 w 304800"/>
                  <a:gd name="connsiteY1" fmla="*/ 130970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 name="connsiteX0" fmla="*/ 261938 w 304800"/>
                  <a:gd name="connsiteY0" fmla="*/ 204788 h 204788"/>
                  <a:gd name="connsiteX1" fmla="*/ 245269 w 304800"/>
                  <a:gd name="connsiteY1" fmla="*/ 133351 h 204788"/>
                  <a:gd name="connsiteX2" fmla="*/ 33338 w 304800"/>
                  <a:gd name="connsiteY2" fmla="*/ 180975 h 204788"/>
                  <a:gd name="connsiteX3" fmla="*/ 247649 w 304800"/>
                  <a:gd name="connsiteY3" fmla="*/ 133350 h 204788"/>
                  <a:gd name="connsiteX4" fmla="*/ 226220 w 304800"/>
                  <a:gd name="connsiteY4" fmla="*/ 85725 h 204788"/>
                  <a:gd name="connsiteX5" fmla="*/ 40482 w 304800"/>
                  <a:gd name="connsiteY5" fmla="*/ 135731 h 204788"/>
                  <a:gd name="connsiteX6" fmla="*/ 223838 w 304800"/>
                  <a:gd name="connsiteY6" fmla="*/ 85725 h 204788"/>
                  <a:gd name="connsiteX7" fmla="*/ 200025 w 304800"/>
                  <a:gd name="connsiteY7" fmla="*/ 42863 h 204788"/>
                  <a:gd name="connsiteX8" fmla="*/ 0 w 304800"/>
                  <a:gd name="connsiteY8" fmla="*/ 119063 h 204788"/>
                  <a:gd name="connsiteX9" fmla="*/ 304800 w 304800"/>
                  <a:gd name="connsiteY9" fmla="*/ 0 h 20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204788">
                    <a:moveTo>
                      <a:pt x="261938" y="204788"/>
                    </a:moveTo>
                    <a:lnTo>
                      <a:pt x="245269" y="133351"/>
                    </a:lnTo>
                    <a:lnTo>
                      <a:pt x="33338" y="180975"/>
                    </a:lnTo>
                    <a:lnTo>
                      <a:pt x="247649" y="133350"/>
                    </a:lnTo>
                    <a:lnTo>
                      <a:pt x="226220" y="85725"/>
                    </a:lnTo>
                    <a:lnTo>
                      <a:pt x="40482" y="135731"/>
                    </a:lnTo>
                    <a:lnTo>
                      <a:pt x="223838" y="85725"/>
                    </a:lnTo>
                    <a:lnTo>
                      <a:pt x="200025" y="42863"/>
                    </a:lnTo>
                    <a:lnTo>
                      <a:pt x="0" y="119063"/>
                    </a:lnTo>
                    <a:lnTo>
                      <a:pt x="304800" y="0"/>
                    </a:lnTo>
                  </a:path>
                </a:pathLst>
              </a:custGeom>
              <a:noFill/>
              <a:ln w="12700" cap="rnd">
                <a:solidFill>
                  <a:srgbClr val="01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rot="207465">
                <a:off x="6280426" y="2406295"/>
                <a:ext cx="191872" cy="116907"/>
              </a:xfrm>
              <a:custGeom>
                <a:avLst/>
                <a:gdLst>
                  <a:gd name="connsiteX0" fmla="*/ 0 w 233363"/>
                  <a:gd name="connsiteY0" fmla="*/ 71437 h 109537"/>
                  <a:gd name="connsiteX1" fmla="*/ 100013 w 233363"/>
                  <a:gd name="connsiteY1" fmla="*/ 23812 h 109537"/>
                  <a:gd name="connsiteX2" fmla="*/ 233363 w 233363"/>
                  <a:gd name="connsiteY2" fmla="*/ 0 h 109537"/>
                  <a:gd name="connsiteX3" fmla="*/ 214313 w 233363"/>
                  <a:gd name="connsiteY3" fmla="*/ 90487 h 109537"/>
                  <a:gd name="connsiteX4" fmla="*/ 104775 w 233363"/>
                  <a:gd name="connsiteY4" fmla="*/ 109537 h 109537"/>
                  <a:gd name="connsiteX5" fmla="*/ 219075 w 233363"/>
                  <a:gd name="connsiteY5" fmla="*/ 90487 h 109537"/>
                  <a:gd name="connsiteX0" fmla="*/ 0 w 233363"/>
                  <a:gd name="connsiteY0" fmla="*/ 74386 h 112486"/>
                  <a:gd name="connsiteX1" fmla="*/ 100013 w 233363"/>
                  <a:gd name="connsiteY1" fmla="*/ 26761 h 112486"/>
                  <a:gd name="connsiteX2" fmla="*/ 233363 w 233363"/>
                  <a:gd name="connsiteY2" fmla="*/ 2949 h 112486"/>
                  <a:gd name="connsiteX3" fmla="*/ 214313 w 233363"/>
                  <a:gd name="connsiteY3" fmla="*/ 93436 h 112486"/>
                  <a:gd name="connsiteX4" fmla="*/ 104775 w 233363"/>
                  <a:gd name="connsiteY4" fmla="*/ 112486 h 112486"/>
                  <a:gd name="connsiteX5" fmla="*/ 219075 w 233363"/>
                  <a:gd name="connsiteY5" fmla="*/ 93436 h 112486"/>
                  <a:gd name="connsiteX0" fmla="*/ 0 w 233514"/>
                  <a:gd name="connsiteY0" fmla="*/ 78523 h 116623"/>
                  <a:gd name="connsiteX1" fmla="*/ 100013 w 233514"/>
                  <a:gd name="connsiteY1" fmla="*/ 30898 h 116623"/>
                  <a:gd name="connsiteX2" fmla="*/ 233363 w 233514"/>
                  <a:gd name="connsiteY2" fmla="*/ 7086 h 116623"/>
                  <a:gd name="connsiteX3" fmla="*/ 214313 w 233514"/>
                  <a:gd name="connsiteY3" fmla="*/ 97573 h 116623"/>
                  <a:gd name="connsiteX4" fmla="*/ 104775 w 233514"/>
                  <a:gd name="connsiteY4" fmla="*/ 116623 h 116623"/>
                  <a:gd name="connsiteX5" fmla="*/ 219075 w 233514"/>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 name="connsiteX5" fmla="*/ 219075 w 238627"/>
                  <a:gd name="connsiteY5" fmla="*/ 97573 h 116623"/>
                  <a:gd name="connsiteX0" fmla="*/ 0 w 238627"/>
                  <a:gd name="connsiteY0" fmla="*/ 78523 h 116623"/>
                  <a:gd name="connsiteX1" fmla="*/ 100013 w 238627"/>
                  <a:gd name="connsiteY1" fmla="*/ 30898 h 116623"/>
                  <a:gd name="connsiteX2" fmla="*/ 233363 w 238627"/>
                  <a:gd name="connsiteY2" fmla="*/ 7086 h 116623"/>
                  <a:gd name="connsiteX3" fmla="*/ 214313 w 238627"/>
                  <a:gd name="connsiteY3" fmla="*/ 97573 h 116623"/>
                  <a:gd name="connsiteX4" fmla="*/ 104775 w 238627"/>
                  <a:gd name="connsiteY4" fmla="*/ 116623 h 116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27" h="116623">
                    <a:moveTo>
                      <a:pt x="0" y="78523"/>
                    </a:moveTo>
                    <a:cubicBezTo>
                      <a:pt x="33338" y="62648"/>
                      <a:pt x="61119" y="42804"/>
                      <a:pt x="100013" y="30898"/>
                    </a:cubicBezTo>
                    <a:cubicBezTo>
                      <a:pt x="138907" y="18992"/>
                      <a:pt x="218856" y="-14495"/>
                      <a:pt x="233363" y="7086"/>
                    </a:cubicBezTo>
                    <a:cubicBezTo>
                      <a:pt x="250559" y="32667"/>
                      <a:pt x="220663" y="67411"/>
                      <a:pt x="214313" y="97573"/>
                    </a:cubicBezTo>
                    <a:lnTo>
                      <a:pt x="104775" y="116623"/>
                    </a:lnTo>
                  </a:path>
                </a:pathLst>
              </a:custGeom>
              <a:noFill/>
              <a:ln w="12700" cap="rnd">
                <a:solidFill>
                  <a:srgbClr val="01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33"/>
              <p:cNvSpPr/>
              <p:nvPr/>
            </p:nvSpPr>
            <p:spPr>
              <a:xfrm rot="207465">
                <a:off x="5997350" y="2483067"/>
                <a:ext cx="53611" cy="186191"/>
              </a:xfrm>
              <a:custGeom>
                <a:avLst/>
                <a:gdLst>
                  <a:gd name="connsiteX0" fmla="*/ 66675 w 66675"/>
                  <a:gd name="connsiteY0" fmla="*/ 185738 h 185738"/>
                  <a:gd name="connsiteX1" fmla="*/ 0 w 66675"/>
                  <a:gd name="connsiteY1" fmla="*/ 0 h 185738"/>
                </a:gdLst>
                <a:ahLst/>
                <a:cxnLst>
                  <a:cxn ang="0">
                    <a:pos x="connsiteX0" y="connsiteY0"/>
                  </a:cxn>
                  <a:cxn ang="0">
                    <a:pos x="connsiteX1" y="connsiteY1"/>
                  </a:cxn>
                </a:cxnLst>
                <a:rect l="l" t="t" r="r" b="b"/>
                <a:pathLst>
                  <a:path w="66675" h="185738">
                    <a:moveTo>
                      <a:pt x="66675" y="185738"/>
                    </a:moveTo>
                    <a:lnTo>
                      <a:pt x="0" y="0"/>
                    </a:lnTo>
                  </a:path>
                </a:pathLst>
              </a:custGeom>
              <a:noFill/>
              <a:ln w="12700" cap="rnd">
                <a:solidFill>
                  <a:srgbClr val="01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rot="207465">
                <a:off x="5825434" y="2474410"/>
                <a:ext cx="111051" cy="181416"/>
              </a:xfrm>
              <a:custGeom>
                <a:avLst/>
                <a:gdLst>
                  <a:gd name="connsiteX0" fmla="*/ 128587 w 138112"/>
                  <a:gd name="connsiteY0" fmla="*/ 180975 h 180975"/>
                  <a:gd name="connsiteX1" fmla="*/ 28575 w 138112"/>
                  <a:gd name="connsiteY1" fmla="*/ 19050 h 180975"/>
                  <a:gd name="connsiteX2" fmla="*/ 52387 w 138112"/>
                  <a:gd name="connsiteY2" fmla="*/ 52388 h 180975"/>
                  <a:gd name="connsiteX3" fmla="*/ 138112 w 138112"/>
                  <a:gd name="connsiteY3" fmla="*/ 0 h 180975"/>
                  <a:gd name="connsiteX4" fmla="*/ 0 w 138112"/>
                  <a:gd name="connsiteY4" fmla="*/ 76200 h 180975"/>
                  <a:gd name="connsiteX0" fmla="*/ 128587 w 138112"/>
                  <a:gd name="connsiteY0" fmla="*/ 180975 h 180975"/>
                  <a:gd name="connsiteX1" fmla="*/ 28575 w 138112"/>
                  <a:gd name="connsiteY1" fmla="*/ 19050 h 180975"/>
                  <a:gd name="connsiteX2" fmla="*/ 47625 w 138112"/>
                  <a:gd name="connsiteY2" fmla="*/ 50007 h 180975"/>
                  <a:gd name="connsiteX3" fmla="*/ 138112 w 138112"/>
                  <a:gd name="connsiteY3" fmla="*/ 0 h 180975"/>
                  <a:gd name="connsiteX4" fmla="*/ 0 w 138112"/>
                  <a:gd name="connsiteY4" fmla="*/ 76200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112" h="180975">
                    <a:moveTo>
                      <a:pt x="128587" y="180975"/>
                    </a:moveTo>
                    <a:lnTo>
                      <a:pt x="28575" y="19050"/>
                    </a:lnTo>
                    <a:lnTo>
                      <a:pt x="47625" y="50007"/>
                    </a:lnTo>
                    <a:lnTo>
                      <a:pt x="138112" y="0"/>
                    </a:lnTo>
                    <a:lnTo>
                      <a:pt x="0" y="76200"/>
                    </a:lnTo>
                  </a:path>
                </a:pathLst>
              </a:custGeom>
              <a:noFill/>
              <a:ln w="12700" cap="rnd">
                <a:solidFill>
                  <a:srgbClr val="01000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rot="207465">
                <a:off x="5711427" y="2273226"/>
                <a:ext cx="875012" cy="443990"/>
                <a:chOff x="6477001" y="2078834"/>
                <a:chExt cx="1088231" cy="442910"/>
              </a:xfrm>
            </p:grpSpPr>
            <p:sp>
              <p:nvSpPr>
                <p:cNvPr id="37" name="Freeform 36"/>
                <p:cNvSpPr/>
                <p:nvPr/>
              </p:nvSpPr>
              <p:spPr>
                <a:xfrm>
                  <a:off x="7372116" y="2314573"/>
                  <a:ext cx="193116" cy="55326"/>
                </a:xfrm>
                <a:custGeom>
                  <a:avLst/>
                  <a:gdLst>
                    <a:gd name="connsiteX0" fmla="*/ 14287 w 180975"/>
                    <a:gd name="connsiteY0" fmla="*/ 0 h 52387"/>
                    <a:gd name="connsiteX1" fmla="*/ 0 w 180975"/>
                    <a:gd name="connsiteY1" fmla="*/ 52387 h 52387"/>
                    <a:gd name="connsiteX2" fmla="*/ 180975 w 180975"/>
                    <a:gd name="connsiteY2" fmla="*/ 19050 h 52387"/>
                    <a:gd name="connsiteX0" fmla="*/ 24477 w 191165"/>
                    <a:gd name="connsiteY0" fmla="*/ 0 h 52659"/>
                    <a:gd name="connsiteX1" fmla="*/ 10190 w 191165"/>
                    <a:gd name="connsiteY1" fmla="*/ 52387 h 52659"/>
                    <a:gd name="connsiteX2" fmla="*/ 191165 w 191165"/>
                    <a:gd name="connsiteY2" fmla="*/ 19050 h 52659"/>
                    <a:gd name="connsiteX0" fmla="*/ 22585 w 189273"/>
                    <a:gd name="connsiteY0" fmla="*/ 0 h 57631"/>
                    <a:gd name="connsiteX1" fmla="*/ 8298 w 189273"/>
                    <a:gd name="connsiteY1" fmla="*/ 52387 h 57631"/>
                    <a:gd name="connsiteX2" fmla="*/ 189273 w 189273"/>
                    <a:gd name="connsiteY2" fmla="*/ 19050 h 57631"/>
                    <a:gd name="connsiteX0" fmla="*/ 22585 w 189273"/>
                    <a:gd name="connsiteY0" fmla="*/ 0 h 58839"/>
                    <a:gd name="connsiteX1" fmla="*/ 8298 w 189273"/>
                    <a:gd name="connsiteY1" fmla="*/ 52387 h 58839"/>
                    <a:gd name="connsiteX2" fmla="*/ 189273 w 189273"/>
                    <a:gd name="connsiteY2" fmla="*/ 19050 h 58839"/>
                    <a:gd name="connsiteX0" fmla="*/ 19284 w 193116"/>
                    <a:gd name="connsiteY0" fmla="*/ 0 h 55326"/>
                    <a:gd name="connsiteX1" fmla="*/ 12141 w 193116"/>
                    <a:gd name="connsiteY1" fmla="*/ 54769 h 55326"/>
                    <a:gd name="connsiteX2" fmla="*/ 193116 w 193116"/>
                    <a:gd name="connsiteY2" fmla="*/ 21432 h 55326"/>
                  </a:gdLst>
                  <a:ahLst/>
                  <a:cxnLst>
                    <a:cxn ang="0">
                      <a:pos x="connsiteX0" y="connsiteY0"/>
                    </a:cxn>
                    <a:cxn ang="0">
                      <a:pos x="connsiteX1" y="connsiteY1"/>
                    </a:cxn>
                    <a:cxn ang="0">
                      <a:pos x="connsiteX2" y="connsiteY2"/>
                    </a:cxn>
                  </a:cxnLst>
                  <a:rect l="l" t="t" r="r" b="b"/>
                  <a:pathLst>
                    <a:path w="193116" h="55326">
                      <a:moveTo>
                        <a:pt x="19284" y="0"/>
                      </a:moveTo>
                      <a:cubicBezTo>
                        <a:pt x="14522" y="17462"/>
                        <a:pt x="-16831" y="51197"/>
                        <a:pt x="12141" y="54769"/>
                      </a:cubicBezTo>
                      <a:cubicBezTo>
                        <a:pt x="41113" y="58341"/>
                        <a:pt x="132791" y="44451"/>
                        <a:pt x="193116" y="21432"/>
                      </a:cubicBezTo>
                    </a:path>
                  </a:pathLst>
                </a:custGeom>
                <a:noFill/>
                <a:ln w="12700" cap="rnd">
                  <a:solidFill>
                    <a:srgbClr val="01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6793694" y="2078834"/>
                  <a:ext cx="102405" cy="230982"/>
                </a:xfrm>
                <a:custGeom>
                  <a:avLst/>
                  <a:gdLst>
                    <a:gd name="connsiteX0" fmla="*/ 0 w 95250"/>
                    <a:gd name="connsiteY0" fmla="*/ 204788 h 204788"/>
                    <a:gd name="connsiteX1" fmla="*/ 95250 w 95250"/>
                    <a:gd name="connsiteY1" fmla="*/ 142875 h 204788"/>
                    <a:gd name="connsiteX2" fmla="*/ 0 w 95250"/>
                    <a:gd name="connsiteY2" fmla="*/ 138113 h 204788"/>
                    <a:gd name="connsiteX3" fmla="*/ 85725 w 95250"/>
                    <a:gd name="connsiteY3" fmla="*/ 0 h 204788"/>
                    <a:gd name="connsiteX0" fmla="*/ 31 w 95281"/>
                    <a:gd name="connsiteY0" fmla="*/ 204788 h 204788"/>
                    <a:gd name="connsiteX1" fmla="*/ 95281 w 95281"/>
                    <a:gd name="connsiteY1" fmla="*/ 142875 h 204788"/>
                    <a:gd name="connsiteX2" fmla="*/ 31 w 95281"/>
                    <a:gd name="connsiteY2" fmla="*/ 138113 h 204788"/>
                    <a:gd name="connsiteX3" fmla="*/ 85756 w 95281"/>
                    <a:gd name="connsiteY3" fmla="*/ 0 h 204788"/>
                    <a:gd name="connsiteX0" fmla="*/ 2232 w 97482"/>
                    <a:gd name="connsiteY0" fmla="*/ 204788 h 204788"/>
                    <a:gd name="connsiteX1" fmla="*/ 97482 w 97482"/>
                    <a:gd name="connsiteY1" fmla="*/ 142875 h 204788"/>
                    <a:gd name="connsiteX2" fmla="*/ 2232 w 97482"/>
                    <a:gd name="connsiteY2" fmla="*/ 138113 h 204788"/>
                    <a:gd name="connsiteX3" fmla="*/ 87957 w 97482"/>
                    <a:gd name="connsiteY3" fmla="*/ 0 h 204788"/>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 name="connsiteX0" fmla="*/ 11 w 102405"/>
                    <a:gd name="connsiteY0" fmla="*/ 230982 h 230982"/>
                    <a:gd name="connsiteX1" fmla="*/ 95261 w 102405"/>
                    <a:gd name="connsiteY1" fmla="*/ 169069 h 230982"/>
                    <a:gd name="connsiteX2" fmla="*/ 11 w 102405"/>
                    <a:gd name="connsiteY2" fmla="*/ 164307 h 230982"/>
                    <a:gd name="connsiteX3" fmla="*/ 102405 w 102405"/>
                    <a:gd name="connsiteY3" fmla="*/ 0 h 230982"/>
                  </a:gdLst>
                  <a:ahLst/>
                  <a:cxnLst>
                    <a:cxn ang="0">
                      <a:pos x="connsiteX0" y="connsiteY0"/>
                    </a:cxn>
                    <a:cxn ang="0">
                      <a:pos x="connsiteX1" y="connsiteY1"/>
                    </a:cxn>
                    <a:cxn ang="0">
                      <a:pos x="connsiteX2" y="connsiteY2"/>
                    </a:cxn>
                    <a:cxn ang="0">
                      <a:pos x="connsiteX3" y="connsiteY3"/>
                    </a:cxn>
                  </a:cxnLst>
                  <a:rect l="l" t="t" r="r" b="b"/>
                  <a:pathLst>
                    <a:path w="102405" h="230982">
                      <a:moveTo>
                        <a:pt x="11" y="230982"/>
                      </a:moveTo>
                      <a:lnTo>
                        <a:pt x="95261" y="169069"/>
                      </a:lnTo>
                      <a:cubicBezTo>
                        <a:pt x="95261" y="157957"/>
                        <a:pt x="-1180" y="192485"/>
                        <a:pt x="11" y="164307"/>
                      </a:cubicBezTo>
                      <a:cubicBezTo>
                        <a:pt x="1202" y="136129"/>
                        <a:pt x="54780" y="43657"/>
                        <a:pt x="102405" y="0"/>
                      </a:cubicBezTo>
                    </a:path>
                  </a:pathLst>
                </a:custGeom>
                <a:noFill/>
                <a:ln w="12700" cap="rnd">
                  <a:solidFill>
                    <a:srgbClr val="01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6477001" y="2381250"/>
                  <a:ext cx="130969" cy="71438"/>
                </a:xfrm>
                <a:custGeom>
                  <a:avLst/>
                  <a:gdLst>
                    <a:gd name="connsiteX0" fmla="*/ 130969 w 130969"/>
                    <a:gd name="connsiteY0" fmla="*/ 0 h 71438"/>
                    <a:gd name="connsiteX1" fmla="*/ 0 w 130969"/>
                    <a:gd name="connsiteY1" fmla="*/ 71438 h 71438"/>
                  </a:gdLst>
                  <a:ahLst/>
                  <a:cxnLst>
                    <a:cxn ang="0">
                      <a:pos x="connsiteX0" y="connsiteY0"/>
                    </a:cxn>
                    <a:cxn ang="0">
                      <a:pos x="connsiteX1" y="connsiteY1"/>
                    </a:cxn>
                  </a:cxnLst>
                  <a:rect l="l" t="t" r="r" b="b"/>
                  <a:pathLst>
                    <a:path w="130969" h="71438">
                      <a:moveTo>
                        <a:pt x="130969" y="0"/>
                      </a:moveTo>
                      <a:lnTo>
                        <a:pt x="0" y="71438"/>
                      </a:lnTo>
                    </a:path>
                  </a:pathLst>
                </a:custGeom>
                <a:noFill/>
                <a:ln w="12700" cap="rnd">
                  <a:solidFill>
                    <a:srgbClr val="01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6529388" y="2395538"/>
                  <a:ext cx="150018" cy="80962"/>
                </a:xfrm>
                <a:custGeom>
                  <a:avLst/>
                  <a:gdLst>
                    <a:gd name="connsiteX0" fmla="*/ 150018 w 150018"/>
                    <a:gd name="connsiteY0" fmla="*/ 0 h 80962"/>
                    <a:gd name="connsiteX1" fmla="*/ 0 w 150018"/>
                    <a:gd name="connsiteY1" fmla="*/ 80962 h 80962"/>
                  </a:gdLst>
                  <a:ahLst/>
                  <a:cxnLst>
                    <a:cxn ang="0">
                      <a:pos x="connsiteX0" y="connsiteY0"/>
                    </a:cxn>
                    <a:cxn ang="0">
                      <a:pos x="connsiteX1" y="connsiteY1"/>
                    </a:cxn>
                  </a:cxnLst>
                  <a:rect l="l" t="t" r="r" b="b"/>
                  <a:pathLst>
                    <a:path w="150018" h="80962">
                      <a:moveTo>
                        <a:pt x="150018" y="0"/>
                      </a:moveTo>
                      <a:lnTo>
                        <a:pt x="0" y="80962"/>
                      </a:lnTo>
                    </a:path>
                  </a:pathLst>
                </a:custGeom>
                <a:noFill/>
                <a:ln w="12700" cap="rnd">
                  <a:solidFill>
                    <a:srgbClr val="01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6536531" y="2431256"/>
                  <a:ext cx="154782" cy="90488"/>
                </a:xfrm>
                <a:custGeom>
                  <a:avLst/>
                  <a:gdLst>
                    <a:gd name="connsiteX0" fmla="*/ 154782 w 154782"/>
                    <a:gd name="connsiteY0" fmla="*/ 0 h 90488"/>
                    <a:gd name="connsiteX1" fmla="*/ 0 w 154782"/>
                    <a:gd name="connsiteY1" fmla="*/ 90488 h 90488"/>
                  </a:gdLst>
                  <a:ahLst/>
                  <a:cxnLst>
                    <a:cxn ang="0">
                      <a:pos x="connsiteX0" y="connsiteY0"/>
                    </a:cxn>
                    <a:cxn ang="0">
                      <a:pos x="connsiteX1" y="connsiteY1"/>
                    </a:cxn>
                  </a:cxnLst>
                  <a:rect l="l" t="t" r="r" b="b"/>
                  <a:pathLst>
                    <a:path w="154782" h="90488">
                      <a:moveTo>
                        <a:pt x="154782" y="0"/>
                      </a:moveTo>
                      <a:lnTo>
                        <a:pt x="0" y="90488"/>
                      </a:lnTo>
                    </a:path>
                  </a:pathLst>
                </a:custGeom>
                <a:noFill/>
                <a:ln w="12700" cap="rnd">
                  <a:solidFill>
                    <a:srgbClr val="010000">
                      <a:alpha val="6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18:28</a:t>
            </a:r>
          </a:p>
        </p:txBody>
      </p:sp>
      <p:sp>
        <p:nvSpPr>
          <p:cNvPr id="4" name="Title 3"/>
          <p:cNvSpPr>
            <a:spLocks noGrp="1"/>
          </p:cNvSpPr>
          <p:nvPr>
            <p:ph type="title"/>
          </p:nvPr>
        </p:nvSpPr>
        <p:spPr/>
        <p:txBody>
          <a:bodyPr/>
          <a:lstStyle/>
          <a:p>
            <a:r>
              <a:rPr lang="en-US" dirty="0"/>
              <a:t>And he said, “Blessed be Yahweh your God, who has delivered up the men that rebelled”</a:t>
            </a:r>
          </a:p>
        </p:txBody>
      </p:sp>
      <p:pic>
        <p:nvPicPr>
          <p:cNvPr id="11" name="Picture 10" descr="A picture containing building, box, brick&#10;&#10;Description automatically generated">
            <a:extLst>
              <a:ext uri="{FF2B5EF4-FFF2-40B4-BE49-F238E27FC236}">
                <a16:creationId xmlns:a16="http://schemas.microsoft.com/office/drawing/2014/main" id="{E6132732-6446-4F4F-9283-6A50501F82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60119"/>
            <a:ext cx="9144000" cy="4940105"/>
          </a:xfrm>
          <a:prstGeom prst="rect">
            <a:avLst/>
          </a:prstGeom>
        </p:spPr>
      </p:pic>
    </p:spTree>
    <p:extLst>
      <p:ext uri="{BB962C8B-B14F-4D97-AF65-F5344CB8AC3E}">
        <p14:creationId xmlns:p14="http://schemas.microsoft.com/office/powerpoint/2010/main" val="111360859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9 Museum\Athens Archaeological Museum\Theater mask, middle-aged man, tragic mask, from Athens, marble, Late Hellenistic copy of 4th c BC type, tb011117501.jpg"/>
          <p:cNvPicPr>
            <a:picLocks noChangeAspect="1" noChangeArrowheads="1"/>
          </p:cNvPicPr>
          <p:nvPr/>
        </p:nvPicPr>
        <p:blipFill rotWithShape="1">
          <a:blip r:embed="rId3">
            <a:extLst>
              <a:ext uri="{28A0092B-C50C-407E-A947-70E740481C1C}">
                <a14:useLocalDpi xmlns:a14="http://schemas.microsoft.com/office/drawing/2010/main" val="0"/>
              </a:ext>
            </a:extLst>
          </a:blip>
          <a:srcRect t="7143" b="7143"/>
          <a:stretch/>
        </p:blipFill>
        <p:spPr bwMode="auto">
          <a:xfrm>
            <a:off x="1258987" y="0"/>
            <a:ext cx="662443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Tragic theatrical mask, from Athens, circa 100 BC</a:t>
            </a:r>
          </a:p>
        </p:txBody>
      </p:sp>
      <p:sp>
        <p:nvSpPr>
          <p:cNvPr id="3" name="Text Placeholder 2"/>
          <p:cNvSpPr>
            <a:spLocks noGrp="1"/>
          </p:cNvSpPr>
          <p:nvPr>
            <p:ph type="body" sz="quarter" idx="12"/>
          </p:nvPr>
        </p:nvSpPr>
        <p:spPr/>
        <p:txBody>
          <a:bodyPr/>
          <a:lstStyle/>
          <a:p>
            <a:r>
              <a:rPr lang="en-US" dirty="0"/>
              <a:t>18:29</a:t>
            </a:r>
          </a:p>
        </p:txBody>
      </p:sp>
      <p:sp>
        <p:nvSpPr>
          <p:cNvPr id="4" name="Title 3"/>
          <p:cNvSpPr>
            <a:spLocks noGrp="1"/>
          </p:cNvSpPr>
          <p:nvPr>
            <p:ph type="title"/>
          </p:nvPr>
        </p:nvSpPr>
        <p:spPr/>
        <p:txBody>
          <a:bodyPr/>
          <a:lstStyle/>
          <a:p>
            <a:r>
              <a:rPr lang="en-US" dirty="0"/>
              <a:t>But the king said, “Is it well with the young man Absalom?”</a:t>
            </a:r>
          </a:p>
        </p:txBody>
      </p:sp>
    </p:spTree>
    <p:extLst>
      <p:ext uri="{BB962C8B-B14F-4D97-AF65-F5344CB8AC3E}">
        <p14:creationId xmlns:p14="http://schemas.microsoft.com/office/powerpoint/2010/main" val="97614171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sitting, table, food&#10;&#10;Description automatically generated">
            <a:extLst>
              <a:ext uri="{FF2B5EF4-FFF2-40B4-BE49-F238E27FC236}">
                <a16:creationId xmlns:a16="http://schemas.microsoft.com/office/drawing/2014/main" id="{E7C29144-A95F-4451-BDB1-E6AE50E072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9456"/>
            <a:ext cx="9144000" cy="6419088"/>
          </a:xfrm>
          <a:prstGeom prst="rect">
            <a:avLst/>
          </a:prstGeom>
        </p:spPr>
      </p:pic>
      <p:sp>
        <p:nvSpPr>
          <p:cNvPr id="2" name="Text Placeholder 1"/>
          <p:cNvSpPr>
            <a:spLocks noGrp="1"/>
          </p:cNvSpPr>
          <p:nvPr>
            <p:ph type="body" sz="quarter" idx="10"/>
          </p:nvPr>
        </p:nvSpPr>
        <p:spPr/>
        <p:txBody>
          <a:bodyPr/>
          <a:lstStyle/>
          <a:p>
            <a:r>
              <a:rPr lang="en-US" dirty="0"/>
              <a:t>Relief of melee at the Battle of </a:t>
            </a:r>
            <a:r>
              <a:rPr lang="en-US" dirty="0" err="1"/>
              <a:t>Ulai</a:t>
            </a:r>
            <a:r>
              <a:rPr lang="en-US" dirty="0"/>
              <a:t>, reign of Ashurbanipal, 7th century BC</a:t>
            </a:r>
          </a:p>
        </p:txBody>
      </p:sp>
      <p:sp>
        <p:nvSpPr>
          <p:cNvPr id="3" name="Text Placeholder 2"/>
          <p:cNvSpPr>
            <a:spLocks noGrp="1"/>
          </p:cNvSpPr>
          <p:nvPr>
            <p:ph type="body" sz="quarter" idx="12"/>
          </p:nvPr>
        </p:nvSpPr>
        <p:spPr/>
        <p:txBody>
          <a:bodyPr/>
          <a:lstStyle/>
          <a:p>
            <a:r>
              <a:rPr lang="en-US" dirty="0"/>
              <a:t>18:29</a:t>
            </a:r>
          </a:p>
        </p:txBody>
      </p:sp>
      <p:sp>
        <p:nvSpPr>
          <p:cNvPr id="4" name="Title 3"/>
          <p:cNvSpPr>
            <a:spLocks noGrp="1"/>
          </p:cNvSpPr>
          <p:nvPr>
            <p:ph type="title"/>
          </p:nvPr>
        </p:nvSpPr>
        <p:spPr/>
        <p:txBody>
          <a:bodyPr/>
          <a:lstStyle/>
          <a:p>
            <a:r>
              <a:rPr lang="en-US" dirty="0"/>
              <a:t>And Ahimaaz answered . . . “I saw a great tumult, but I did not know what it was”</a:t>
            </a:r>
          </a:p>
        </p:txBody>
      </p:sp>
    </p:spTree>
    <p:extLst>
      <p:ext uri="{BB962C8B-B14F-4D97-AF65-F5344CB8AC3E}">
        <p14:creationId xmlns:p14="http://schemas.microsoft.com/office/powerpoint/2010/main" val="37429684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2 HVHL\48 People of Palestine\Druze\Druze men, mat01239.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10000" contrast="10000"/>
                    </a14:imgEffect>
                  </a14:imgLayer>
                </a14:imgProps>
              </a:ext>
              <a:ext uri="{28A0092B-C50C-407E-A947-70E740481C1C}">
                <a14:useLocalDpi xmlns:a14="http://schemas.microsoft.com/office/drawing/2010/main" val="0"/>
              </a:ext>
            </a:extLst>
          </a:blip>
          <a:srcRect t="26122"/>
          <a:stretch/>
        </p:blipFill>
        <p:spPr bwMode="auto">
          <a:xfrm>
            <a:off x="0" y="190500"/>
            <a:ext cx="9144000" cy="6667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Druze men in front of a house, circa 1910</a:t>
            </a:r>
          </a:p>
        </p:txBody>
      </p:sp>
      <p:sp>
        <p:nvSpPr>
          <p:cNvPr id="3" name="Text Placeholder 2"/>
          <p:cNvSpPr>
            <a:spLocks noGrp="1"/>
          </p:cNvSpPr>
          <p:nvPr>
            <p:ph type="body" sz="quarter" idx="12"/>
          </p:nvPr>
        </p:nvSpPr>
        <p:spPr/>
        <p:txBody>
          <a:bodyPr/>
          <a:lstStyle/>
          <a:p>
            <a:r>
              <a:rPr lang="en-US" dirty="0"/>
              <a:t>18:30</a:t>
            </a:r>
          </a:p>
        </p:txBody>
      </p:sp>
      <p:sp>
        <p:nvSpPr>
          <p:cNvPr id="4" name="Title 3"/>
          <p:cNvSpPr>
            <a:spLocks noGrp="1"/>
          </p:cNvSpPr>
          <p:nvPr>
            <p:ph type="title"/>
          </p:nvPr>
        </p:nvSpPr>
        <p:spPr/>
        <p:txBody>
          <a:bodyPr/>
          <a:lstStyle/>
          <a:p>
            <a:r>
              <a:rPr lang="en-US" dirty="0"/>
              <a:t>Then the king said, “Turn aside and stand here”</a:t>
            </a:r>
          </a:p>
        </p:txBody>
      </p:sp>
    </p:spTree>
    <p:extLst>
      <p:ext uri="{BB962C8B-B14F-4D97-AF65-F5344CB8AC3E}">
        <p14:creationId xmlns:p14="http://schemas.microsoft.com/office/powerpoint/2010/main" val="6991977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712" y="366998"/>
            <a:ext cx="6902577" cy="6218667"/>
            <a:chOff x="1120712" y="366998"/>
            <a:chExt cx="6902577" cy="6218667"/>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0712" y="366998"/>
              <a:ext cx="6902577" cy="6218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7350" y="3330575"/>
              <a:ext cx="539750"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a youthful athlete, circa 400 BC</a:t>
            </a:r>
          </a:p>
        </p:txBody>
      </p:sp>
      <p:sp>
        <p:nvSpPr>
          <p:cNvPr id="3" name="Text Placeholder 2"/>
          <p:cNvSpPr>
            <a:spLocks noGrp="1"/>
          </p:cNvSpPr>
          <p:nvPr>
            <p:ph type="body" sz="quarter" idx="12"/>
          </p:nvPr>
        </p:nvSpPr>
        <p:spPr/>
        <p:txBody>
          <a:bodyPr/>
          <a:lstStyle/>
          <a:p>
            <a:r>
              <a:rPr lang="en-US"/>
              <a:t>18:31</a:t>
            </a:r>
            <a:endParaRPr lang="en-US" dirty="0"/>
          </a:p>
        </p:txBody>
      </p:sp>
      <p:sp>
        <p:nvSpPr>
          <p:cNvPr id="4" name="Title 3"/>
          <p:cNvSpPr>
            <a:spLocks noGrp="1"/>
          </p:cNvSpPr>
          <p:nvPr>
            <p:ph type="title"/>
          </p:nvPr>
        </p:nvSpPr>
        <p:spPr/>
        <p:txBody>
          <a:bodyPr/>
          <a:lstStyle/>
          <a:p>
            <a:r>
              <a:rPr lang="en-US" dirty="0"/>
              <a:t>Then the Cushite arrived and said, “It is good news for my lord the king”</a:t>
            </a:r>
          </a:p>
        </p:txBody>
      </p:sp>
    </p:spTree>
    <p:extLst>
      <p:ext uri="{BB962C8B-B14F-4D97-AF65-F5344CB8AC3E}">
        <p14:creationId xmlns:p14="http://schemas.microsoft.com/office/powerpoint/2010/main" val="302673025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2884"/>
          <a:stretch/>
        </p:blipFill>
        <p:spPr>
          <a:xfrm>
            <a:off x="2781300" y="172345"/>
            <a:ext cx="3581400" cy="6513311"/>
          </a:xfrm>
          <a:prstGeom prst="rect">
            <a:avLst/>
          </a:prstGeom>
        </p:spPr>
      </p:pic>
      <p:sp>
        <p:nvSpPr>
          <p:cNvPr id="2" name="Text Placeholder 1"/>
          <p:cNvSpPr>
            <a:spLocks noGrp="1"/>
          </p:cNvSpPr>
          <p:nvPr>
            <p:ph type="body" sz="quarter" idx="10"/>
          </p:nvPr>
        </p:nvSpPr>
        <p:spPr/>
        <p:txBody>
          <a:bodyPr/>
          <a:lstStyle/>
          <a:p>
            <a:r>
              <a:rPr lang="en-US" dirty="0"/>
              <a:t>Egyptian statue of a messenger to Philistia and Canaan, 10th–8th centuries BC</a:t>
            </a:r>
          </a:p>
        </p:txBody>
      </p:sp>
      <p:sp>
        <p:nvSpPr>
          <p:cNvPr id="3" name="Text Placeholder 2"/>
          <p:cNvSpPr>
            <a:spLocks noGrp="1"/>
          </p:cNvSpPr>
          <p:nvPr>
            <p:ph type="body" sz="quarter" idx="12"/>
          </p:nvPr>
        </p:nvSpPr>
        <p:spPr/>
        <p:txBody>
          <a:bodyPr/>
          <a:lstStyle/>
          <a:p>
            <a:r>
              <a:rPr lang="en-US"/>
              <a:t>18:31</a:t>
            </a:r>
            <a:endParaRPr lang="en-US" dirty="0"/>
          </a:p>
        </p:txBody>
      </p:sp>
      <p:sp>
        <p:nvSpPr>
          <p:cNvPr id="4" name="Title 3"/>
          <p:cNvSpPr>
            <a:spLocks noGrp="1"/>
          </p:cNvSpPr>
          <p:nvPr>
            <p:ph type="title"/>
          </p:nvPr>
        </p:nvSpPr>
        <p:spPr/>
        <p:txBody>
          <a:bodyPr/>
          <a:lstStyle/>
          <a:p>
            <a:r>
              <a:rPr lang="en-US" dirty="0"/>
              <a:t>Today Yahweh has freed you from the hand of all those who rebelled against you</a:t>
            </a:r>
          </a:p>
        </p:txBody>
      </p:sp>
    </p:spTree>
    <p:extLst>
      <p:ext uri="{BB962C8B-B14F-4D97-AF65-F5344CB8AC3E}">
        <p14:creationId xmlns:p14="http://schemas.microsoft.com/office/powerpoint/2010/main" val="32017015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sitting, luggage, bag&#10;&#10;Description automatically generated">
            <a:extLst>
              <a:ext uri="{FF2B5EF4-FFF2-40B4-BE49-F238E27FC236}">
                <a16:creationId xmlns:a16="http://schemas.microsoft.com/office/drawing/2014/main" id="{3CF0BB1D-9013-4279-8C57-D01A53558C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688" y="0"/>
            <a:ext cx="7278624" cy="6858000"/>
          </a:xfrm>
          <a:prstGeom prst="rect">
            <a:avLst/>
          </a:prstGeom>
        </p:spPr>
      </p:pic>
      <p:sp>
        <p:nvSpPr>
          <p:cNvPr id="2" name="Text Placeholder 1"/>
          <p:cNvSpPr>
            <a:spLocks noGrp="1"/>
          </p:cNvSpPr>
          <p:nvPr>
            <p:ph type="body" sz="quarter" idx="10"/>
          </p:nvPr>
        </p:nvSpPr>
        <p:spPr/>
        <p:txBody>
          <a:bodyPr/>
          <a:lstStyle/>
          <a:p>
            <a:r>
              <a:rPr lang="en-US" i="1" dirty="0"/>
              <a:t>Absalom</a:t>
            </a:r>
            <a:r>
              <a:rPr lang="en-US" dirty="0"/>
              <a:t>, by James Tissot, circa 1899</a:t>
            </a:r>
          </a:p>
        </p:txBody>
      </p:sp>
      <p:sp>
        <p:nvSpPr>
          <p:cNvPr id="3" name="Text Placeholder 2"/>
          <p:cNvSpPr>
            <a:spLocks noGrp="1"/>
          </p:cNvSpPr>
          <p:nvPr>
            <p:ph type="body" sz="quarter" idx="12"/>
          </p:nvPr>
        </p:nvSpPr>
        <p:spPr/>
        <p:txBody>
          <a:bodyPr/>
          <a:lstStyle/>
          <a:p>
            <a:r>
              <a:rPr lang="en-US" dirty="0"/>
              <a:t>18:32</a:t>
            </a:r>
          </a:p>
        </p:txBody>
      </p:sp>
      <p:sp>
        <p:nvSpPr>
          <p:cNvPr id="4" name="Title 3"/>
          <p:cNvSpPr>
            <a:spLocks noGrp="1"/>
          </p:cNvSpPr>
          <p:nvPr>
            <p:ph type="title"/>
          </p:nvPr>
        </p:nvSpPr>
        <p:spPr/>
        <p:txBody>
          <a:bodyPr/>
          <a:lstStyle/>
          <a:p>
            <a:r>
              <a:rPr lang="en-US" dirty="0"/>
              <a:t>But the king said, “Is it well with the young man Absalom?”</a:t>
            </a:r>
          </a:p>
        </p:txBody>
      </p:sp>
    </p:spTree>
    <p:extLst>
      <p:ext uri="{BB962C8B-B14F-4D97-AF65-F5344CB8AC3E}">
        <p14:creationId xmlns:p14="http://schemas.microsoft.com/office/powerpoint/2010/main" val="67636465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Statue of a dead warrior, from the Small Pergamene Votive Offering, 2nd century AD</a:t>
            </a:r>
          </a:p>
        </p:txBody>
      </p:sp>
      <p:sp>
        <p:nvSpPr>
          <p:cNvPr id="3" name="Text Placeholder 2"/>
          <p:cNvSpPr>
            <a:spLocks noGrp="1"/>
          </p:cNvSpPr>
          <p:nvPr>
            <p:ph type="body" sz="quarter" idx="12"/>
          </p:nvPr>
        </p:nvSpPr>
        <p:spPr/>
        <p:txBody>
          <a:bodyPr/>
          <a:lstStyle/>
          <a:p>
            <a:r>
              <a:rPr lang="en-US" dirty="0"/>
              <a:t>18:32</a:t>
            </a:r>
          </a:p>
        </p:txBody>
      </p:sp>
      <p:sp>
        <p:nvSpPr>
          <p:cNvPr id="4" name="Title 3"/>
          <p:cNvSpPr>
            <a:spLocks noGrp="1"/>
          </p:cNvSpPr>
          <p:nvPr>
            <p:ph type="title"/>
          </p:nvPr>
        </p:nvSpPr>
        <p:spPr/>
        <p:txBody>
          <a:bodyPr/>
          <a:lstStyle/>
          <a:p>
            <a:r>
              <a:rPr lang="en-US" dirty="0"/>
              <a:t>The Cushite said, “May all the enemies of my lord the king . . . be as that young man!”</a:t>
            </a:r>
          </a:p>
        </p:txBody>
      </p:sp>
      <p:pic>
        <p:nvPicPr>
          <p:cNvPr id="3074" name="Picture 2" descr="C:\Users\Kris\Documents\Bolen\04 0Adds 2012\19 Museum\Rome Museums\Naples Museum\Farnese Collection\Small Pergamene Votive Offering, 2nd c AD copy of 2nd c BC original, tb051517147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7300"/>
            <a:ext cx="914400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916147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Asiatic pierced by an arrow, reign of Amenhotep II, circa 1425 BC</a:t>
            </a:r>
          </a:p>
        </p:txBody>
      </p:sp>
      <p:sp>
        <p:nvSpPr>
          <p:cNvPr id="3" name="Text Placeholder 2"/>
          <p:cNvSpPr>
            <a:spLocks noGrp="1"/>
          </p:cNvSpPr>
          <p:nvPr>
            <p:ph type="body" sz="quarter" idx="12"/>
          </p:nvPr>
        </p:nvSpPr>
        <p:spPr/>
        <p:txBody>
          <a:bodyPr/>
          <a:lstStyle/>
          <a:p>
            <a:r>
              <a:rPr lang="en-US" dirty="0"/>
              <a:t>18:32</a:t>
            </a:r>
          </a:p>
        </p:txBody>
      </p:sp>
      <p:sp>
        <p:nvSpPr>
          <p:cNvPr id="4" name="Title 3"/>
          <p:cNvSpPr>
            <a:spLocks noGrp="1"/>
          </p:cNvSpPr>
          <p:nvPr>
            <p:ph type="title"/>
          </p:nvPr>
        </p:nvSpPr>
        <p:spPr/>
        <p:txBody>
          <a:bodyPr/>
          <a:lstStyle/>
          <a:p>
            <a:r>
              <a:rPr lang="en-US" dirty="0"/>
              <a:t>The Cushite said, “May all the enemies of my lord the king . . . be as that young man!”</a:t>
            </a:r>
          </a:p>
        </p:txBody>
      </p:sp>
      <p:pic>
        <p:nvPicPr>
          <p:cNvPr id="4098" name="Picture 2" descr="C:\Users\Kris\Documents\Bolen\El-Asasif, Asiatic soldiers trampled by royal chariot, reign of Amenhotep II perhaps, enemy dead, killed met544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1832"/>
            <a:ext cx="9144000" cy="497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29829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9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err="1"/>
              <a:t>Migdol</a:t>
            </a:r>
            <a:r>
              <a:rPr lang="en-US" dirty="0"/>
              <a:t> gate at </a:t>
            </a:r>
            <a:r>
              <a:rPr lang="en-US" dirty="0" err="1"/>
              <a:t>Medinet</a:t>
            </a:r>
            <a:r>
              <a:rPr lang="en-US" dirty="0"/>
              <a:t> </a:t>
            </a:r>
            <a:r>
              <a:rPr lang="en-US" dirty="0" err="1"/>
              <a:t>Habu</a:t>
            </a:r>
            <a:r>
              <a:rPr lang="en-US" dirty="0"/>
              <a:t> (from the inside)</a:t>
            </a:r>
          </a:p>
        </p:txBody>
      </p:sp>
      <p:sp>
        <p:nvSpPr>
          <p:cNvPr id="3" name="Text Placeholder 2"/>
          <p:cNvSpPr>
            <a:spLocks noGrp="1"/>
          </p:cNvSpPr>
          <p:nvPr>
            <p:ph type="body" sz="quarter" idx="12"/>
          </p:nvPr>
        </p:nvSpPr>
        <p:spPr/>
        <p:txBody>
          <a:bodyPr/>
          <a:lstStyle/>
          <a:p>
            <a:r>
              <a:rPr lang="en-US"/>
              <a:t>18:33</a:t>
            </a:r>
          </a:p>
        </p:txBody>
      </p:sp>
      <p:sp>
        <p:nvSpPr>
          <p:cNvPr id="4" name="Title 3"/>
          <p:cNvSpPr>
            <a:spLocks noGrp="1"/>
          </p:cNvSpPr>
          <p:nvPr>
            <p:ph type="title"/>
          </p:nvPr>
        </p:nvSpPr>
        <p:spPr/>
        <p:txBody>
          <a:bodyPr/>
          <a:lstStyle/>
          <a:p>
            <a:r>
              <a:rPr lang="en-US" dirty="0"/>
              <a:t>The king was deeply moved and went up to the chamber over the gate and wept</a:t>
            </a:r>
          </a:p>
        </p:txBody>
      </p:sp>
    </p:spTree>
    <p:extLst>
      <p:ext uri="{BB962C8B-B14F-4D97-AF65-F5344CB8AC3E}">
        <p14:creationId xmlns:p14="http://schemas.microsoft.com/office/powerpoint/2010/main" val="1832452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upload.wikimedia.org/wikipedia/commons/thumb/9/93/Exhibition_I_am_Ashurbanipal_king_of_the_world%2C_king_of_Assyria%2C_British_Museum_%2831033563287%29.jpg/1024px-Exhibition_I_am_Ashurbanipal_king_of_the_world%2C_king_of_Assyria%2C_British_Museum_%2831033563287%29.jpg"/>
          <p:cNvPicPr>
            <a:picLocks noChangeAspect="1" noChangeArrowheads="1"/>
          </p:cNvPicPr>
          <p:nvPr/>
        </p:nvPicPr>
        <p:blipFill rotWithShape="1">
          <a:blip r:embed="rId3">
            <a:extLst>
              <a:ext uri="{28A0092B-C50C-407E-A947-70E740481C1C}">
                <a14:useLocalDpi xmlns:a14="http://schemas.microsoft.com/office/drawing/2010/main" val="0"/>
              </a:ext>
            </a:extLst>
          </a:blip>
          <a:srcRect r="4062"/>
          <a:stretch/>
        </p:blipFill>
        <p:spPr bwMode="auto">
          <a:xfrm>
            <a:off x="3176" y="369332"/>
            <a:ext cx="9140824"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Relief of King Ashurbanipal on horseback, from Nineveh, circa 645–635 BC</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The king said to the people, “Surely I will go out with you myself also”</a:t>
            </a:r>
          </a:p>
        </p:txBody>
      </p:sp>
    </p:spTree>
    <p:extLst>
      <p:ext uri="{BB962C8B-B14F-4D97-AF65-F5344CB8AC3E}">
        <p14:creationId xmlns:p14="http://schemas.microsoft.com/office/powerpoint/2010/main" val="320738036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ulpture of a person&#10;&#10;Description automatically generated">
            <a:extLst>
              <a:ext uri="{FF2B5EF4-FFF2-40B4-BE49-F238E27FC236}">
                <a16:creationId xmlns:a16="http://schemas.microsoft.com/office/drawing/2014/main" id="{49418036-97A7-4177-A539-62DE55588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588"/>
            <a:ext cx="9144000" cy="6592824"/>
          </a:xfrm>
          <a:prstGeom prst="rect">
            <a:avLst/>
          </a:prstGeom>
        </p:spPr>
      </p:pic>
      <p:sp>
        <p:nvSpPr>
          <p:cNvPr id="2" name="Text Placeholder 1"/>
          <p:cNvSpPr>
            <a:spLocks noGrp="1"/>
          </p:cNvSpPr>
          <p:nvPr>
            <p:ph type="body" sz="quarter" idx="10"/>
          </p:nvPr>
        </p:nvSpPr>
        <p:spPr/>
        <p:txBody>
          <a:bodyPr/>
          <a:lstStyle/>
          <a:p>
            <a:r>
              <a:rPr lang="en-US" dirty="0"/>
              <a:t>Roman sarcophagus fragment with a grieving soldier, marble, mid-2nd century AD</a:t>
            </a:r>
          </a:p>
        </p:txBody>
      </p:sp>
      <p:sp>
        <p:nvSpPr>
          <p:cNvPr id="3" name="Text Placeholder 2"/>
          <p:cNvSpPr>
            <a:spLocks noGrp="1"/>
          </p:cNvSpPr>
          <p:nvPr>
            <p:ph type="body" sz="quarter" idx="12"/>
          </p:nvPr>
        </p:nvSpPr>
        <p:spPr/>
        <p:txBody>
          <a:bodyPr/>
          <a:lstStyle/>
          <a:p>
            <a:r>
              <a:rPr lang="en-US"/>
              <a:t>18:33</a:t>
            </a:r>
          </a:p>
        </p:txBody>
      </p:sp>
      <p:sp>
        <p:nvSpPr>
          <p:cNvPr id="4" name="Title 3"/>
          <p:cNvSpPr>
            <a:spLocks noGrp="1"/>
          </p:cNvSpPr>
          <p:nvPr>
            <p:ph type="title"/>
          </p:nvPr>
        </p:nvSpPr>
        <p:spPr/>
        <p:txBody>
          <a:bodyPr/>
          <a:lstStyle/>
          <a:p>
            <a:r>
              <a:rPr lang="en-US" dirty="0"/>
              <a:t>The king was deeply moved and went up to the chamber over the gate and wept</a:t>
            </a:r>
          </a:p>
        </p:txBody>
      </p:sp>
    </p:spTree>
    <p:extLst>
      <p:ext uri="{BB962C8B-B14F-4D97-AF65-F5344CB8AC3E}">
        <p14:creationId xmlns:p14="http://schemas.microsoft.com/office/powerpoint/2010/main" val="15146565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Father and son at the Western Wall in Jerusalem</a:t>
            </a:r>
          </a:p>
        </p:txBody>
      </p:sp>
      <p:sp>
        <p:nvSpPr>
          <p:cNvPr id="3" name="Text Placeholder 2"/>
          <p:cNvSpPr>
            <a:spLocks noGrp="1"/>
          </p:cNvSpPr>
          <p:nvPr>
            <p:ph type="body" sz="quarter" idx="12"/>
          </p:nvPr>
        </p:nvSpPr>
        <p:spPr/>
        <p:txBody>
          <a:bodyPr/>
          <a:lstStyle/>
          <a:p>
            <a:r>
              <a:rPr lang="en-US"/>
              <a:t>18:33</a:t>
            </a:r>
          </a:p>
        </p:txBody>
      </p:sp>
      <p:sp>
        <p:nvSpPr>
          <p:cNvPr id="4" name="Title 3"/>
          <p:cNvSpPr>
            <a:spLocks noGrp="1"/>
          </p:cNvSpPr>
          <p:nvPr>
            <p:ph type="title"/>
          </p:nvPr>
        </p:nvSpPr>
        <p:spPr/>
        <p:txBody>
          <a:bodyPr/>
          <a:lstStyle/>
          <a:p>
            <a:r>
              <a:rPr lang="en-US" dirty="0"/>
              <a:t>And he said, “My son Absalom, my son, my son Absalom! Would I had died instead of you!”</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106698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rotWithShape="1">
          <a:blip r:embed="rId4" cstate="print"/>
          <a:srcRect b="2133"/>
          <a:stretch/>
        </p:blipFill>
        <p:spPr bwMode="auto">
          <a:xfrm>
            <a:off x="0" y="146304"/>
            <a:ext cx="9144000" cy="6711696"/>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Mahanaim, Tell </a:t>
            </a:r>
            <a:r>
              <a:rPr lang="en-US" dirty="0" err="1"/>
              <a:t>adh-Dhahab</a:t>
            </a:r>
            <a:r>
              <a:rPr lang="en-US" dirty="0"/>
              <a:t> ash-</a:t>
            </a:r>
            <a:r>
              <a:rPr lang="en-US" dirty="0" err="1"/>
              <a:t>Sharqiyya</a:t>
            </a:r>
            <a:r>
              <a:rPr lang="en-US" dirty="0"/>
              <a:t> (from the south)</a:t>
            </a:r>
          </a:p>
        </p:txBody>
      </p:sp>
      <p:sp>
        <p:nvSpPr>
          <p:cNvPr id="3" name="Text Placeholder 2"/>
          <p:cNvSpPr>
            <a:spLocks noGrp="1"/>
          </p:cNvSpPr>
          <p:nvPr>
            <p:ph type="body" sz="quarter" idx="12"/>
          </p:nvPr>
        </p:nvSpPr>
        <p:spPr/>
        <p:txBody>
          <a:bodyPr/>
          <a:lstStyle/>
          <a:p>
            <a:r>
              <a:rPr lang="is-IS" dirty="0"/>
              <a:t>18:3</a:t>
            </a:r>
            <a:endParaRPr lang="en-US" dirty="0"/>
          </a:p>
        </p:txBody>
      </p:sp>
      <p:sp>
        <p:nvSpPr>
          <p:cNvPr id="4" name="Title 3"/>
          <p:cNvSpPr>
            <a:spLocks noGrp="1"/>
          </p:cNvSpPr>
          <p:nvPr>
            <p:ph type="title"/>
          </p:nvPr>
        </p:nvSpPr>
        <p:spPr/>
        <p:txBody>
          <a:bodyPr/>
          <a:lstStyle/>
          <a:p>
            <a:r>
              <a:rPr lang="en-US" dirty="0"/>
              <a:t>You are worth ten thousand of us. It is better that you be ready to help us from the city</a:t>
            </a:r>
          </a:p>
        </p:txBody>
      </p:sp>
    </p:spTree>
    <p:extLst>
      <p:ext uri="{BB962C8B-B14F-4D97-AF65-F5344CB8AC3E}">
        <p14:creationId xmlns:p14="http://schemas.microsoft.com/office/powerpoint/2010/main" val="2315684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ahanaim from south5"/>
          <p:cNvPicPr preferRelativeResize="0">
            <a:picLocks noChangeAspect="1" noChangeArrowheads="1"/>
          </p:cNvPicPr>
          <p:nvPr>
            <p:custDataLst>
              <p:tags r:id="rId1"/>
            </p:custDataLst>
          </p:nvPr>
        </p:nvPicPr>
        <p:blipFill rotWithShape="1">
          <a:blip r:embed="rId4" cstate="print"/>
          <a:srcRect b="2133"/>
          <a:stretch/>
        </p:blipFill>
        <p:spPr bwMode="auto">
          <a:xfrm>
            <a:off x="0" y="146304"/>
            <a:ext cx="9144000" cy="6711696"/>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Mahanaim, Tell </a:t>
            </a:r>
            <a:r>
              <a:rPr lang="en-US" dirty="0" err="1"/>
              <a:t>adh-Dhahab</a:t>
            </a:r>
            <a:r>
              <a:rPr lang="en-US" dirty="0"/>
              <a:t> ash-</a:t>
            </a:r>
            <a:r>
              <a:rPr lang="en-US" dirty="0" err="1"/>
              <a:t>Sharqiyya</a:t>
            </a:r>
            <a:r>
              <a:rPr lang="en-US" dirty="0"/>
              <a:t> (from the south)</a:t>
            </a:r>
          </a:p>
        </p:txBody>
      </p:sp>
      <p:sp>
        <p:nvSpPr>
          <p:cNvPr id="3" name="Text Placeholder 2"/>
          <p:cNvSpPr>
            <a:spLocks noGrp="1"/>
          </p:cNvSpPr>
          <p:nvPr>
            <p:ph type="body" sz="quarter" idx="12"/>
          </p:nvPr>
        </p:nvSpPr>
        <p:spPr/>
        <p:txBody>
          <a:bodyPr/>
          <a:lstStyle/>
          <a:p>
            <a:r>
              <a:rPr lang="is-IS" dirty="0"/>
              <a:t>18:3</a:t>
            </a:r>
            <a:endParaRPr lang="en-US" dirty="0"/>
          </a:p>
        </p:txBody>
      </p:sp>
      <p:sp>
        <p:nvSpPr>
          <p:cNvPr id="4" name="Title 3"/>
          <p:cNvSpPr>
            <a:spLocks noGrp="1"/>
          </p:cNvSpPr>
          <p:nvPr>
            <p:ph type="title"/>
          </p:nvPr>
        </p:nvSpPr>
        <p:spPr/>
        <p:txBody>
          <a:bodyPr/>
          <a:lstStyle/>
          <a:p>
            <a:r>
              <a:rPr lang="en-US" dirty="0"/>
              <a:t>You are worth ten thousand of us. It is better that you be ready to help us from the city</a:t>
            </a:r>
          </a:p>
        </p:txBody>
      </p:sp>
      <p:sp>
        <p:nvSpPr>
          <p:cNvPr id="8" name="Oval 7"/>
          <p:cNvSpPr/>
          <p:nvPr/>
        </p:nvSpPr>
        <p:spPr>
          <a:xfrm>
            <a:off x="1981200" y="2508504"/>
            <a:ext cx="5029200" cy="19050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3845133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outer gate and threshold at et-Tell in Galilee</a:t>
            </a:r>
          </a:p>
        </p:txBody>
      </p:sp>
      <p:sp>
        <p:nvSpPr>
          <p:cNvPr id="3" name="Text Placeholder 2"/>
          <p:cNvSpPr>
            <a:spLocks noGrp="1"/>
          </p:cNvSpPr>
          <p:nvPr>
            <p:ph type="body" sz="quarter" idx="12"/>
          </p:nvPr>
        </p:nvSpPr>
        <p:spPr/>
        <p:txBody>
          <a:bodyPr/>
          <a:lstStyle/>
          <a:p>
            <a:r>
              <a:rPr lang="en-US" dirty="0"/>
              <a:t>18:4</a:t>
            </a:r>
          </a:p>
        </p:txBody>
      </p:sp>
      <p:sp>
        <p:nvSpPr>
          <p:cNvPr id="4" name="Title 3"/>
          <p:cNvSpPr>
            <a:spLocks noGrp="1"/>
          </p:cNvSpPr>
          <p:nvPr>
            <p:ph type="title"/>
          </p:nvPr>
        </p:nvSpPr>
        <p:spPr/>
        <p:txBody>
          <a:bodyPr/>
          <a:lstStyle/>
          <a:p>
            <a:r>
              <a:rPr lang="en-US" dirty="0"/>
              <a:t>So the king stood by the gate, and all the people went out by hundreds and by thousands</a:t>
            </a:r>
          </a:p>
        </p:txBody>
      </p:sp>
      <p:pic>
        <p:nvPicPr>
          <p:cNvPr id="4098" name="Picture 2" descr="C:\Users\Kris\Documents\Bolen\04 0Adds 2012\01 Galilee\Bethsaida\Bethsaida Iron Age inner gate threshold, adr130506145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l="1271"/>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754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1b PLBL, PCB size\04 Judah and the Dead Sea\Shephelah-Elah Valley\Khirbet Qeiyafa west gate, tb010412815.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West gate at Khirbet Qeiyafa </a:t>
            </a:r>
          </a:p>
        </p:txBody>
      </p:sp>
      <p:sp>
        <p:nvSpPr>
          <p:cNvPr id="3" name="Text Placeholder 2"/>
          <p:cNvSpPr>
            <a:spLocks noGrp="1"/>
          </p:cNvSpPr>
          <p:nvPr>
            <p:ph type="body" sz="quarter" idx="12"/>
          </p:nvPr>
        </p:nvSpPr>
        <p:spPr/>
        <p:txBody>
          <a:bodyPr/>
          <a:lstStyle/>
          <a:p>
            <a:r>
              <a:rPr lang="en-US" dirty="0"/>
              <a:t>18:4</a:t>
            </a:r>
          </a:p>
        </p:txBody>
      </p:sp>
      <p:sp>
        <p:nvSpPr>
          <p:cNvPr id="4" name="Title 3"/>
          <p:cNvSpPr>
            <a:spLocks noGrp="1"/>
          </p:cNvSpPr>
          <p:nvPr>
            <p:ph type="title"/>
          </p:nvPr>
        </p:nvSpPr>
        <p:spPr/>
        <p:txBody>
          <a:bodyPr/>
          <a:lstStyle/>
          <a:p>
            <a:r>
              <a:rPr lang="en-US" dirty="0"/>
              <a:t>So the king stood by the gate, and all the people went out by hundreds and by thousands</a:t>
            </a:r>
          </a:p>
        </p:txBody>
      </p:sp>
    </p:spTree>
    <p:extLst>
      <p:ext uri="{BB962C8B-B14F-4D97-AF65-F5344CB8AC3E}">
        <p14:creationId xmlns:p14="http://schemas.microsoft.com/office/powerpoint/2010/main" val="636187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1b PLBL, PCB size\04 Judah and the Dead Sea\Shephelah-Elah Valley\Khirbet Qeiyafa west gate, tb010412815.jpg"/>
          <p:cNvPicPr>
            <a:picLocks noChangeAspect="1" noChangeArrowheads="1"/>
          </p:cNvPicPr>
          <p:nvPr/>
        </p:nvPicPr>
        <p:blipFill>
          <a:blip r:embed="rId3">
            <a:extLst>
              <a:ext uri="{BEBA8EAE-BF5A-486C-A8C5-ECC9F3942E4B}">
                <a14:imgProps xmlns:a14="http://schemas.microsoft.com/office/drawing/2010/main">
                  <a14:imgLayer r:embed="rId4">
                    <a14:imgEffect>
                      <a14:saturation sat="120000"/>
                    </a14:imgEffect>
                  </a14:imgLayer>
                </a14:imgProps>
              </a:ex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West gate at Khirbet Qeiyafa </a:t>
            </a:r>
          </a:p>
        </p:txBody>
      </p:sp>
      <p:sp>
        <p:nvSpPr>
          <p:cNvPr id="3" name="Text Placeholder 2"/>
          <p:cNvSpPr>
            <a:spLocks noGrp="1"/>
          </p:cNvSpPr>
          <p:nvPr>
            <p:ph type="body" sz="quarter" idx="12"/>
          </p:nvPr>
        </p:nvSpPr>
        <p:spPr/>
        <p:txBody>
          <a:bodyPr/>
          <a:lstStyle/>
          <a:p>
            <a:r>
              <a:rPr lang="en-US" dirty="0"/>
              <a:t>18:4</a:t>
            </a:r>
          </a:p>
        </p:txBody>
      </p:sp>
      <p:sp>
        <p:nvSpPr>
          <p:cNvPr id="4" name="Title 3"/>
          <p:cNvSpPr>
            <a:spLocks noGrp="1"/>
          </p:cNvSpPr>
          <p:nvPr>
            <p:ph type="title"/>
          </p:nvPr>
        </p:nvSpPr>
        <p:spPr/>
        <p:txBody>
          <a:bodyPr/>
          <a:lstStyle/>
          <a:p>
            <a:r>
              <a:rPr lang="en-US" dirty="0"/>
              <a:t>So the king stood by the gate, and all the people went out by hundreds and by thousands</a:t>
            </a:r>
          </a:p>
        </p:txBody>
      </p:sp>
      <p:sp>
        <p:nvSpPr>
          <p:cNvPr id="6" name="Line 9"/>
          <p:cNvSpPr>
            <a:spLocks noChangeShapeType="1"/>
          </p:cNvSpPr>
          <p:nvPr/>
        </p:nvSpPr>
        <p:spPr bwMode="auto">
          <a:xfrm>
            <a:off x="2190750" y="2610463"/>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7" name="Text Box 16"/>
          <p:cNvSpPr txBox="1">
            <a:spLocks noChangeArrowheads="1"/>
          </p:cNvSpPr>
          <p:nvPr/>
        </p:nvSpPr>
        <p:spPr bwMode="auto">
          <a:xfrm>
            <a:off x="1419620" y="2229463"/>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8" name="Line 9"/>
          <p:cNvSpPr>
            <a:spLocks noChangeShapeType="1"/>
          </p:cNvSpPr>
          <p:nvPr/>
        </p:nvSpPr>
        <p:spPr bwMode="auto">
          <a:xfrm>
            <a:off x="2190750" y="2610462"/>
            <a:ext cx="838200" cy="81774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9" name="Line 9"/>
          <p:cNvSpPr>
            <a:spLocks noChangeShapeType="1"/>
          </p:cNvSpPr>
          <p:nvPr/>
        </p:nvSpPr>
        <p:spPr bwMode="auto">
          <a:xfrm flipH="1">
            <a:off x="5543550" y="2810516"/>
            <a:ext cx="895350" cy="63814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6286500" y="2410407"/>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11" name="Line 9"/>
          <p:cNvSpPr>
            <a:spLocks noChangeShapeType="1"/>
          </p:cNvSpPr>
          <p:nvPr/>
        </p:nvSpPr>
        <p:spPr bwMode="auto">
          <a:xfrm flipH="1">
            <a:off x="5753100" y="2839064"/>
            <a:ext cx="685800" cy="799486"/>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6"/>
          <p:cNvSpPr txBox="1">
            <a:spLocks noChangeArrowheads="1"/>
          </p:cNvSpPr>
          <p:nvPr/>
        </p:nvSpPr>
        <p:spPr bwMode="auto">
          <a:xfrm>
            <a:off x="3649773" y="2210353"/>
            <a:ext cx="118814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threshold</a:t>
            </a:r>
          </a:p>
        </p:txBody>
      </p:sp>
      <p:sp>
        <p:nvSpPr>
          <p:cNvPr id="13" name="Line 9"/>
          <p:cNvSpPr>
            <a:spLocks noChangeShapeType="1"/>
          </p:cNvSpPr>
          <p:nvPr/>
        </p:nvSpPr>
        <p:spPr bwMode="auto">
          <a:xfrm flipH="1">
            <a:off x="4243846" y="2620323"/>
            <a:ext cx="0" cy="101822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4046951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Outer city gate at Tel Dan, 9th–8th centuries BC</a:t>
            </a:r>
          </a:p>
        </p:txBody>
      </p:sp>
      <p:sp>
        <p:nvSpPr>
          <p:cNvPr id="3" name="Text Placeholder 2"/>
          <p:cNvSpPr>
            <a:spLocks noGrp="1"/>
          </p:cNvSpPr>
          <p:nvPr>
            <p:ph type="body" sz="quarter" idx="12"/>
          </p:nvPr>
        </p:nvSpPr>
        <p:spPr/>
        <p:txBody>
          <a:bodyPr/>
          <a:lstStyle/>
          <a:p>
            <a:r>
              <a:rPr lang="en-US" dirty="0"/>
              <a:t>18:4</a:t>
            </a:r>
          </a:p>
        </p:txBody>
      </p:sp>
      <p:sp>
        <p:nvSpPr>
          <p:cNvPr id="4" name="Title 3"/>
          <p:cNvSpPr>
            <a:spLocks noGrp="1"/>
          </p:cNvSpPr>
          <p:nvPr>
            <p:ph type="title"/>
          </p:nvPr>
        </p:nvSpPr>
        <p:spPr/>
        <p:txBody>
          <a:bodyPr/>
          <a:lstStyle/>
          <a:p>
            <a:r>
              <a:rPr lang="en-US" dirty="0"/>
              <a:t>So the king stood by the gate, and all the people went out by hundreds and by thousands</a:t>
            </a:r>
          </a:p>
        </p:txBody>
      </p:sp>
      <p:pic>
        <p:nvPicPr>
          <p:cNvPr id="6146" name="Picture 2" descr="C:\Users\Kris\Documents\Bolen\01b PLBL, PCB size\01 Galilee and the North\Dan\Dan Iron Age gate with plaza and ruler's podium, tb0529070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1342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grass, outdoor, field, rock&#10;&#10;Description automatically generated">
            <a:extLst>
              <a:ext uri="{FF2B5EF4-FFF2-40B4-BE49-F238E27FC236}">
                <a16:creationId xmlns:a16="http://schemas.microsoft.com/office/drawing/2014/main" id="{4832B68E-2CA4-4A64-B92F-0177699B0B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Solomonic gate at Gezer (aerial view from the north)</a:t>
            </a:r>
          </a:p>
        </p:txBody>
      </p:sp>
      <p:sp>
        <p:nvSpPr>
          <p:cNvPr id="3" name="Text Placeholder 2"/>
          <p:cNvSpPr>
            <a:spLocks noGrp="1"/>
          </p:cNvSpPr>
          <p:nvPr>
            <p:ph type="body" sz="quarter" idx="12"/>
          </p:nvPr>
        </p:nvSpPr>
        <p:spPr/>
        <p:txBody>
          <a:bodyPr/>
          <a:lstStyle/>
          <a:p>
            <a:r>
              <a:rPr lang="en-US" dirty="0"/>
              <a:t>18:4</a:t>
            </a:r>
          </a:p>
        </p:txBody>
      </p:sp>
      <p:sp>
        <p:nvSpPr>
          <p:cNvPr id="4" name="Title 3"/>
          <p:cNvSpPr>
            <a:spLocks noGrp="1"/>
          </p:cNvSpPr>
          <p:nvPr>
            <p:ph type="title"/>
          </p:nvPr>
        </p:nvSpPr>
        <p:spPr/>
        <p:txBody>
          <a:bodyPr/>
          <a:lstStyle/>
          <a:p>
            <a:r>
              <a:rPr lang="en-US" dirty="0"/>
              <a:t>So the king stood by the gate, and all the people went out by hundreds and by thousands</a:t>
            </a:r>
          </a:p>
        </p:txBody>
      </p:sp>
    </p:spTree>
    <p:extLst>
      <p:ext uri="{BB962C8B-B14F-4D97-AF65-F5344CB8AC3E}">
        <p14:creationId xmlns:p14="http://schemas.microsoft.com/office/powerpoint/2010/main" val="1989250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ss, outdoor, field, rock&#10;&#10;Description automatically generated">
            <a:extLst>
              <a:ext uri="{FF2B5EF4-FFF2-40B4-BE49-F238E27FC236}">
                <a16:creationId xmlns:a16="http://schemas.microsoft.com/office/drawing/2014/main" id="{27FB4645-E273-440A-81EC-52CBAE195E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Solomonic gate at Gezer (aerial view from the north)</a:t>
            </a:r>
          </a:p>
        </p:txBody>
      </p:sp>
      <p:sp>
        <p:nvSpPr>
          <p:cNvPr id="3" name="Text Placeholder 2"/>
          <p:cNvSpPr>
            <a:spLocks noGrp="1"/>
          </p:cNvSpPr>
          <p:nvPr>
            <p:ph type="body" sz="quarter" idx="12"/>
          </p:nvPr>
        </p:nvSpPr>
        <p:spPr/>
        <p:txBody>
          <a:bodyPr/>
          <a:lstStyle/>
          <a:p>
            <a:r>
              <a:rPr lang="en-US" dirty="0"/>
              <a:t>18:4</a:t>
            </a:r>
          </a:p>
        </p:txBody>
      </p:sp>
      <p:sp>
        <p:nvSpPr>
          <p:cNvPr id="4" name="Title 3"/>
          <p:cNvSpPr>
            <a:spLocks noGrp="1"/>
          </p:cNvSpPr>
          <p:nvPr>
            <p:ph type="title"/>
          </p:nvPr>
        </p:nvSpPr>
        <p:spPr/>
        <p:txBody>
          <a:bodyPr/>
          <a:lstStyle/>
          <a:p>
            <a:r>
              <a:rPr lang="en-US" dirty="0"/>
              <a:t>So the king stood by the gate, and all the people went out by hundreds and by thousands</a:t>
            </a:r>
          </a:p>
        </p:txBody>
      </p:sp>
      <p:sp>
        <p:nvSpPr>
          <p:cNvPr id="6" name="Freeform 5"/>
          <p:cNvSpPr/>
          <p:nvPr/>
        </p:nvSpPr>
        <p:spPr>
          <a:xfrm>
            <a:off x="3376613" y="2562225"/>
            <a:ext cx="981075" cy="1347788"/>
          </a:xfrm>
          <a:custGeom>
            <a:avLst/>
            <a:gdLst>
              <a:gd name="connsiteX0" fmla="*/ 971550 w 981075"/>
              <a:gd name="connsiteY0" fmla="*/ 190500 h 1347788"/>
              <a:gd name="connsiteX1" fmla="*/ 390525 w 981075"/>
              <a:gd name="connsiteY1" fmla="*/ 180975 h 1347788"/>
              <a:gd name="connsiteX2" fmla="*/ 333375 w 981075"/>
              <a:gd name="connsiteY2" fmla="*/ 419100 h 1347788"/>
              <a:gd name="connsiteX3" fmla="*/ 400050 w 981075"/>
              <a:gd name="connsiteY3" fmla="*/ 419100 h 1347788"/>
              <a:gd name="connsiteX4" fmla="*/ 414337 w 981075"/>
              <a:gd name="connsiteY4" fmla="*/ 452438 h 1347788"/>
              <a:gd name="connsiteX5" fmla="*/ 871537 w 981075"/>
              <a:gd name="connsiteY5" fmla="*/ 461963 h 1347788"/>
              <a:gd name="connsiteX6" fmla="*/ 852487 w 981075"/>
              <a:gd name="connsiteY6" fmla="*/ 585788 h 1347788"/>
              <a:gd name="connsiteX7" fmla="*/ 400050 w 981075"/>
              <a:gd name="connsiteY7" fmla="*/ 571500 h 1347788"/>
              <a:gd name="connsiteX8" fmla="*/ 381000 w 981075"/>
              <a:gd name="connsiteY8" fmla="*/ 528638 h 1347788"/>
              <a:gd name="connsiteX9" fmla="*/ 300037 w 981075"/>
              <a:gd name="connsiteY9" fmla="*/ 538163 h 1347788"/>
              <a:gd name="connsiteX10" fmla="*/ 285750 w 981075"/>
              <a:gd name="connsiteY10" fmla="*/ 728663 h 1347788"/>
              <a:gd name="connsiteX11" fmla="*/ 933450 w 981075"/>
              <a:gd name="connsiteY11" fmla="*/ 757238 h 1347788"/>
              <a:gd name="connsiteX12" fmla="*/ 928687 w 981075"/>
              <a:gd name="connsiteY12" fmla="*/ 881063 h 1347788"/>
              <a:gd name="connsiteX13" fmla="*/ 276225 w 981075"/>
              <a:gd name="connsiteY13" fmla="*/ 833438 h 1347788"/>
              <a:gd name="connsiteX14" fmla="*/ 247650 w 981075"/>
              <a:gd name="connsiteY14" fmla="*/ 947738 h 1347788"/>
              <a:gd name="connsiteX15" fmla="*/ 238125 w 981075"/>
              <a:gd name="connsiteY15" fmla="*/ 1081088 h 1347788"/>
              <a:gd name="connsiteX16" fmla="*/ 928687 w 981075"/>
              <a:gd name="connsiteY16" fmla="*/ 1143000 h 1347788"/>
              <a:gd name="connsiteX17" fmla="*/ 871537 w 981075"/>
              <a:gd name="connsiteY17" fmla="*/ 1347788 h 1347788"/>
              <a:gd name="connsiteX18" fmla="*/ 0 w 981075"/>
              <a:gd name="connsiteY18" fmla="*/ 1314450 h 1347788"/>
              <a:gd name="connsiteX19" fmla="*/ 28575 w 981075"/>
              <a:gd name="connsiteY19" fmla="*/ 1052513 h 1347788"/>
              <a:gd name="connsiteX20" fmla="*/ 14287 w 981075"/>
              <a:gd name="connsiteY20" fmla="*/ 914400 h 1347788"/>
              <a:gd name="connsiteX21" fmla="*/ 180975 w 981075"/>
              <a:gd name="connsiteY21" fmla="*/ 219075 h 1347788"/>
              <a:gd name="connsiteX22" fmla="*/ 195262 w 981075"/>
              <a:gd name="connsiteY22" fmla="*/ 128588 h 1347788"/>
              <a:gd name="connsiteX23" fmla="*/ 195262 w 981075"/>
              <a:gd name="connsiteY23" fmla="*/ 4763 h 1347788"/>
              <a:gd name="connsiteX24" fmla="*/ 414337 w 981075"/>
              <a:gd name="connsiteY24" fmla="*/ 0 h 1347788"/>
              <a:gd name="connsiteX25" fmla="*/ 457200 w 981075"/>
              <a:gd name="connsiteY25" fmla="*/ 33338 h 1347788"/>
              <a:gd name="connsiteX26" fmla="*/ 981075 w 981075"/>
              <a:gd name="connsiteY26" fmla="*/ 52388 h 1347788"/>
              <a:gd name="connsiteX27" fmla="*/ 971550 w 981075"/>
              <a:gd name="connsiteY27" fmla="*/ 190500 h 134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81075" h="1347788">
                <a:moveTo>
                  <a:pt x="971550" y="190500"/>
                </a:moveTo>
                <a:lnTo>
                  <a:pt x="390525" y="180975"/>
                </a:lnTo>
                <a:lnTo>
                  <a:pt x="333375" y="419100"/>
                </a:lnTo>
                <a:lnTo>
                  <a:pt x="400050" y="419100"/>
                </a:lnTo>
                <a:lnTo>
                  <a:pt x="414337" y="452438"/>
                </a:lnTo>
                <a:lnTo>
                  <a:pt x="871537" y="461963"/>
                </a:lnTo>
                <a:lnTo>
                  <a:pt x="852487" y="585788"/>
                </a:lnTo>
                <a:lnTo>
                  <a:pt x="400050" y="571500"/>
                </a:lnTo>
                <a:lnTo>
                  <a:pt x="381000" y="528638"/>
                </a:lnTo>
                <a:lnTo>
                  <a:pt x="300037" y="538163"/>
                </a:lnTo>
                <a:lnTo>
                  <a:pt x="285750" y="728663"/>
                </a:lnTo>
                <a:lnTo>
                  <a:pt x="933450" y="757238"/>
                </a:lnTo>
                <a:lnTo>
                  <a:pt x="928687" y="881063"/>
                </a:lnTo>
                <a:lnTo>
                  <a:pt x="276225" y="833438"/>
                </a:lnTo>
                <a:lnTo>
                  <a:pt x="247650" y="947738"/>
                </a:lnTo>
                <a:lnTo>
                  <a:pt x="238125" y="1081088"/>
                </a:lnTo>
                <a:lnTo>
                  <a:pt x="928687" y="1143000"/>
                </a:lnTo>
                <a:lnTo>
                  <a:pt x="871537" y="1347788"/>
                </a:lnTo>
                <a:lnTo>
                  <a:pt x="0" y="1314450"/>
                </a:lnTo>
                <a:lnTo>
                  <a:pt x="28575" y="1052513"/>
                </a:lnTo>
                <a:lnTo>
                  <a:pt x="14287" y="914400"/>
                </a:lnTo>
                <a:lnTo>
                  <a:pt x="180975" y="219075"/>
                </a:lnTo>
                <a:lnTo>
                  <a:pt x="195262" y="128588"/>
                </a:lnTo>
                <a:lnTo>
                  <a:pt x="195262" y="4763"/>
                </a:lnTo>
                <a:lnTo>
                  <a:pt x="414337" y="0"/>
                </a:lnTo>
                <a:lnTo>
                  <a:pt x="457200" y="33338"/>
                </a:lnTo>
                <a:lnTo>
                  <a:pt x="981075" y="52388"/>
                </a:lnTo>
                <a:lnTo>
                  <a:pt x="971550" y="190500"/>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705350" y="2595563"/>
            <a:ext cx="1092994" cy="1257299"/>
          </a:xfrm>
          <a:custGeom>
            <a:avLst/>
            <a:gdLst>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157163 w 1100138"/>
              <a:gd name="connsiteY8" fmla="*/ 395287 h 1243012"/>
              <a:gd name="connsiteX9" fmla="*/ 228600 w 1100138"/>
              <a:gd name="connsiteY9" fmla="*/ 385762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28600 w 1100138"/>
              <a:gd name="connsiteY9" fmla="*/ 385762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28600 w 1100138"/>
              <a:gd name="connsiteY9" fmla="*/ 285750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35744 w 1100138"/>
              <a:gd name="connsiteY9" fmla="*/ 254794 h 1243012"/>
              <a:gd name="connsiteX10" fmla="*/ 271463 w 1100138"/>
              <a:gd name="connsiteY10" fmla="*/ 238125 h 1243012"/>
              <a:gd name="connsiteX11" fmla="*/ 752475 w 1100138"/>
              <a:gd name="connsiteY11" fmla="*/ 252412 h 1243012"/>
              <a:gd name="connsiteX12" fmla="*/ 776288 w 1100138"/>
              <a:gd name="connsiteY12" fmla="*/ 481012 h 1243012"/>
              <a:gd name="connsiteX13" fmla="*/ 157163 w 1100138"/>
              <a:gd name="connsiteY13" fmla="*/ 461962 h 1243012"/>
              <a:gd name="connsiteX14" fmla="*/ 161925 w 1100138"/>
              <a:gd name="connsiteY14" fmla="*/ 571500 h 1243012"/>
              <a:gd name="connsiteX15" fmla="*/ 79533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76288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76288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66763 w 1100138"/>
              <a:gd name="connsiteY11" fmla="*/ 481012 h 1243012"/>
              <a:gd name="connsiteX12" fmla="*/ 157163 w 1100138"/>
              <a:gd name="connsiteY12" fmla="*/ 461962 h 1243012"/>
              <a:gd name="connsiteX13" fmla="*/ 161925 w 1100138"/>
              <a:gd name="connsiteY13" fmla="*/ 571500 h 1243012"/>
              <a:gd name="connsiteX14" fmla="*/ 79533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919163 w 1100138"/>
              <a:gd name="connsiteY3" fmla="*/ 14287 h 1243012"/>
              <a:gd name="connsiteX4" fmla="*/ 95250 w 1100138"/>
              <a:gd name="connsiteY4" fmla="*/ 0 h 1243012"/>
              <a:gd name="connsiteX5" fmla="*/ 0 w 1100138"/>
              <a:gd name="connsiteY5" fmla="*/ 123825 h 1243012"/>
              <a:gd name="connsiteX6" fmla="*/ 28575 w 1100138"/>
              <a:gd name="connsiteY6" fmla="*/ 228600 h 1243012"/>
              <a:gd name="connsiteX7" fmla="*/ 166688 w 1100138"/>
              <a:gd name="connsiteY7" fmla="*/ 223837 h 1243012"/>
              <a:gd name="connsiteX8" fmla="*/ 223838 w 1100138"/>
              <a:gd name="connsiteY8" fmla="*/ 226218 h 1243012"/>
              <a:gd name="connsiteX9" fmla="*/ 271463 w 1100138"/>
              <a:gd name="connsiteY9" fmla="*/ 238125 h 1243012"/>
              <a:gd name="connsiteX10" fmla="*/ 752475 w 1100138"/>
              <a:gd name="connsiteY10" fmla="*/ 252412 h 1243012"/>
              <a:gd name="connsiteX11" fmla="*/ 766763 w 1100138"/>
              <a:gd name="connsiteY11" fmla="*/ 481012 h 1243012"/>
              <a:gd name="connsiteX12" fmla="*/ 157163 w 1100138"/>
              <a:gd name="connsiteY12" fmla="*/ 461962 h 1243012"/>
              <a:gd name="connsiteX13" fmla="*/ 161925 w 1100138"/>
              <a:gd name="connsiteY13" fmla="*/ 571500 h 1243012"/>
              <a:gd name="connsiteX14" fmla="*/ 776288 w 1100138"/>
              <a:gd name="connsiteY14" fmla="*/ 581025 h 1243012"/>
              <a:gd name="connsiteX15" fmla="*/ 790575 w 1100138"/>
              <a:gd name="connsiteY15" fmla="*/ 757237 h 1243012"/>
              <a:gd name="connsiteX16" fmla="*/ 147638 w 1100138"/>
              <a:gd name="connsiteY16" fmla="*/ 738187 h 1243012"/>
              <a:gd name="connsiteX17" fmla="*/ 171450 w 1100138"/>
              <a:gd name="connsiteY17" fmla="*/ 866775 h 1243012"/>
              <a:gd name="connsiteX18" fmla="*/ 233363 w 1100138"/>
              <a:gd name="connsiteY18" fmla="*/ 866775 h 1243012"/>
              <a:gd name="connsiteX19" fmla="*/ 795338 w 1100138"/>
              <a:gd name="connsiteY19" fmla="*/ 876300 h 1243012"/>
              <a:gd name="connsiteX20" fmla="*/ 828675 w 1100138"/>
              <a:gd name="connsiteY20" fmla="*/ 1076325 h 1243012"/>
              <a:gd name="connsiteX21" fmla="*/ 190500 w 1100138"/>
              <a:gd name="connsiteY21" fmla="*/ 1062037 h 1243012"/>
              <a:gd name="connsiteX0" fmla="*/ 190500 w 1100138"/>
              <a:gd name="connsiteY0" fmla="*/ 1062037 h 1243012"/>
              <a:gd name="connsiteX1" fmla="*/ 185738 w 1100138"/>
              <a:gd name="connsiteY1" fmla="*/ 1214437 h 1243012"/>
              <a:gd name="connsiteX2" fmla="*/ 1100138 w 1100138"/>
              <a:gd name="connsiteY2" fmla="*/ 1243012 h 1243012"/>
              <a:gd name="connsiteX3" fmla="*/ 1019175 w 1100138"/>
              <a:gd name="connsiteY3" fmla="*/ 771525 h 1243012"/>
              <a:gd name="connsiteX4" fmla="*/ 919163 w 1100138"/>
              <a:gd name="connsiteY4" fmla="*/ 14287 h 1243012"/>
              <a:gd name="connsiteX5" fmla="*/ 95250 w 1100138"/>
              <a:gd name="connsiteY5" fmla="*/ 0 h 1243012"/>
              <a:gd name="connsiteX6" fmla="*/ 0 w 1100138"/>
              <a:gd name="connsiteY6" fmla="*/ 123825 h 1243012"/>
              <a:gd name="connsiteX7" fmla="*/ 28575 w 1100138"/>
              <a:gd name="connsiteY7" fmla="*/ 228600 h 1243012"/>
              <a:gd name="connsiteX8" fmla="*/ 166688 w 1100138"/>
              <a:gd name="connsiteY8" fmla="*/ 223837 h 1243012"/>
              <a:gd name="connsiteX9" fmla="*/ 223838 w 1100138"/>
              <a:gd name="connsiteY9" fmla="*/ 226218 h 1243012"/>
              <a:gd name="connsiteX10" fmla="*/ 271463 w 1100138"/>
              <a:gd name="connsiteY10" fmla="*/ 238125 h 1243012"/>
              <a:gd name="connsiteX11" fmla="*/ 752475 w 1100138"/>
              <a:gd name="connsiteY11" fmla="*/ 252412 h 1243012"/>
              <a:gd name="connsiteX12" fmla="*/ 766763 w 1100138"/>
              <a:gd name="connsiteY12" fmla="*/ 481012 h 1243012"/>
              <a:gd name="connsiteX13" fmla="*/ 157163 w 1100138"/>
              <a:gd name="connsiteY13" fmla="*/ 461962 h 1243012"/>
              <a:gd name="connsiteX14" fmla="*/ 161925 w 1100138"/>
              <a:gd name="connsiteY14" fmla="*/ 571500 h 1243012"/>
              <a:gd name="connsiteX15" fmla="*/ 776288 w 1100138"/>
              <a:gd name="connsiteY15" fmla="*/ 581025 h 1243012"/>
              <a:gd name="connsiteX16" fmla="*/ 790575 w 1100138"/>
              <a:gd name="connsiteY16" fmla="*/ 757237 h 1243012"/>
              <a:gd name="connsiteX17" fmla="*/ 147638 w 1100138"/>
              <a:gd name="connsiteY17" fmla="*/ 738187 h 1243012"/>
              <a:gd name="connsiteX18" fmla="*/ 171450 w 1100138"/>
              <a:gd name="connsiteY18" fmla="*/ 866775 h 1243012"/>
              <a:gd name="connsiteX19" fmla="*/ 233363 w 1100138"/>
              <a:gd name="connsiteY19" fmla="*/ 866775 h 1243012"/>
              <a:gd name="connsiteX20" fmla="*/ 795338 w 1100138"/>
              <a:gd name="connsiteY20" fmla="*/ 876300 h 1243012"/>
              <a:gd name="connsiteX21" fmla="*/ 828675 w 1100138"/>
              <a:gd name="connsiteY21" fmla="*/ 1076325 h 1243012"/>
              <a:gd name="connsiteX22" fmla="*/ 190500 w 1100138"/>
              <a:gd name="connsiteY22" fmla="*/ 1062037 h 1243012"/>
              <a:gd name="connsiteX0" fmla="*/ 190500 w 1092994"/>
              <a:gd name="connsiteY0" fmla="*/ 1062037 h 1257299"/>
              <a:gd name="connsiteX1" fmla="*/ 185738 w 1092994"/>
              <a:gd name="connsiteY1" fmla="*/ 1214437 h 1257299"/>
              <a:gd name="connsiteX2" fmla="*/ 1092994 w 1092994"/>
              <a:gd name="connsiteY2" fmla="*/ 1257299 h 1257299"/>
              <a:gd name="connsiteX3" fmla="*/ 1019175 w 1092994"/>
              <a:gd name="connsiteY3" fmla="*/ 771525 h 1257299"/>
              <a:gd name="connsiteX4" fmla="*/ 919163 w 1092994"/>
              <a:gd name="connsiteY4" fmla="*/ 14287 h 1257299"/>
              <a:gd name="connsiteX5" fmla="*/ 95250 w 1092994"/>
              <a:gd name="connsiteY5" fmla="*/ 0 h 1257299"/>
              <a:gd name="connsiteX6" fmla="*/ 0 w 1092994"/>
              <a:gd name="connsiteY6" fmla="*/ 123825 h 1257299"/>
              <a:gd name="connsiteX7" fmla="*/ 28575 w 1092994"/>
              <a:gd name="connsiteY7" fmla="*/ 228600 h 1257299"/>
              <a:gd name="connsiteX8" fmla="*/ 166688 w 1092994"/>
              <a:gd name="connsiteY8" fmla="*/ 223837 h 1257299"/>
              <a:gd name="connsiteX9" fmla="*/ 223838 w 1092994"/>
              <a:gd name="connsiteY9" fmla="*/ 226218 h 1257299"/>
              <a:gd name="connsiteX10" fmla="*/ 271463 w 1092994"/>
              <a:gd name="connsiteY10" fmla="*/ 238125 h 1257299"/>
              <a:gd name="connsiteX11" fmla="*/ 752475 w 1092994"/>
              <a:gd name="connsiteY11" fmla="*/ 252412 h 1257299"/>
              <a:gd name="connsiteX12" fmla="*/ 766763 w 1092994"/>
              <a:gd name="connsiteY12" fmla="*/ 481012 h 1257299"/>
              <a:gd name="connsiteX13" fmla="*/ 157163 w 1092994"/>
              <a:gd name="connsiteY13" fmla="*/ 461962 h 1257299"/>
              <a:gd name="connsiteX14" fmla="*/ 161925 w 1092994"/>
              <a:gd name="connsiteY14" fmla="*/ 571500 h 1257299"/>
              <a:gd name="connsiteX15" fmla="*/ 776288 w 1092994"/>
              <a:gd name="connsiteY15" fmla="*/ 581025 h 1257299"/>
              <a:gd name="connsiteX16" fmla="*/ 790575 w 1092994"/>
              <a:gd name="connsiteY16" fmla="*/ 757237 h 1257299"/>
              <a:gd name="connsiteX17" fmla="*/ 147638 w 1092994"/>
              <a:gd name="connsiteY17" fmla="*/ 738187 h 1257299"/>
              <a:gd name="connsiteX18" fmla="*/ 171450 w 1092994"/>
              <a:gd name="connsiteY18" fmla="*/ 866775 h 1257299"/>
              <a:gd name="connsiteX19" fmla="*/ 233363 w 1092994"/>
              <a:gd name="connsiteY19" fmla="*/ 866775 h 1257299"/>
              <a:gd name="connsiteX20" fmla="*/ 795338 w 1092994"/>
              <a:gd name="connsiteY20" fmla="*/ 876300 h 1257299"/>
              <a:gd name="connsiteX21" fmla="*/ 828675 w 1092994"/>
              <a:gd name="connsiteY21" fmla="*/ 1076325 h 1257299"/>
              <a:gd name="connsiteX22" fmla="*/ 190500 w 1092994"/>
              <a:gd name="connsiteY22" fmla="*/ 1062037 h 125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92994" h="1257299">
                <a:moveTo>
                  <a:pt x="190500" y="1062037"/>
                </a:moveTo>
                <a:lnTo>
                  <a:pt x="185738" y="1214437"/>
                </a:lnTo>
                <a:lnTo>
                  <a:pt x="1092994" y="1257299"/>
                </a:lnTo>
                <a:cubicBezTo>
                  <a:pt x="1066800" y="1079499"/>
                  <a:pt x="1045369" y="949325"/>
                  <a:pt x="1019175" y="771525"/>
                </a:cubicBezTo>
                <a:lnTo>
                  <a:pt x="919163" y="14287"/>
                </a:lnTo>
                <a:lnTo>
                  <a:pt x="95250" y="0"/>
                </a:lnTo>
                <a:lnTo>
                  <a:pt x="0" y="123825"/>
                </a:lnTo>
                <a:lnTo>
                  <a:pt x="28575" y="228600"/>
                </a:lnTo>
                <a:lnTo>
                  <a:pt x="166688" y="223837"/>
                </a:lnTo>
                <a:lnTo>
                  <a:pt x="223838" y="226218"/>
                </a:lnTo>
                <a:lnTo>
                  <a:pt x="271463" y="238125"/>
                </a:lnTo>
                <a:lnTo>
                  <a:pt x="752475" y="252412"/>
                </a:lnTo>
                <a:lnTo>
                  <a:pt x="766763" y="481012"/>
                </a:lnTo>
                <a:lnTo>
                  <a:pt x="157163" y="461962"/>
                </a:lnTo>
                <a:lnTo>
                  <a:pt x="161925" y="571500"/>
                </a:lnTo>
                <a:cubicBezTo>
                  <a:pt x="373063" y="574675"/>
                  <a:pt x="569912" y="599282"/>
                  <a:pt x="776288" y="581025"/>
                </a:cubicBezTo>
                <a:lnTo>
                  <a:pt x="790575" y="757237"/>
                </a:lnTo>
                <a:lnTo>
                  <a:pt x="147638" y="738187"/>
                </a:lnTo>
                <a:lnTo>
                  <a:pt x="171450" y="866775"/>
                </a:lnTo>
                <a:lnTo>
                  <a:pt x="233363" y="866775"/>
                </a:lnTo>
                <a:lnTo>
                  <a:pt x="795338" y="876300"/>
                </a:lnTo>
                <a:lnTo>
                  <a:pt x="828675" y="1076325"/>
                </a:lnTo>
                <a:lnTo>
                  <a:pt x="190500" y="1062037"/>
                </a:lnTo>
                <a:close/>
              </a:path>
            </a:pathLst>
          </a:custGeom>
          <a:solidFill>
            <a:srgbClr val="FE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ine 9"/>
          <p:cNvSpPr>
            <a:spLocks noChangeShapeType="1"/>
          </p:cNvSpPr>
          <p:nvPr/>
        </p:nvSpPr>
        <p:spPr bwMode="auto">
          <a:xfrm flipV="1">
            <a:off x="2921000" y="3224211"/>
            <a:ext cx="831850" cy="1190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Text Box 16"/>
          <p:cNvSpPr txBox="1">
            <a:spLocks noChangeArrowheads="1"/>
          </p:cNvSpPr>
          <p:nvPr/>
        </p:nvSpPr>
        <p:spPr bwMode="auto">
          <a:xfrm>
            <a:off x="1710412" y="3029516"/>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11" name="Line 9"/>
          <p:cNvSpPr>
            <a:spLocks noChangeShapeType="1"/>
          </p:cNvSpPr>
          <p:nvPr/>
        </p:nvSpPr>
        <p:spPr bwMode="auto">
          <a:xfrm flipV="1">
            <a:off x="2921000" y="2928937"/>
            <a:ext cx="946150" cy="295273"/>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Line 9"/>
          <p:cNvSpPr>
            <a:spLocks noChangeShapeType="1"/>
          </p:cNvSpPr>
          <p:nvPr/>
        </p:nvSpPr>
        <p:spPr bwMode="auto">
          <a:xfrm flipH="1">
            <a:off x="5372099" y="3268482"/>
            <a:ext cx="965199" cy="1246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3" name="Text Box 16"/>
          <p:cNvSpPr txBox="1">
            <a:spLocks noChangeArrowheads="1"/>
          </p:cNvSpPr>
          <p:nvPr/>
        </p:nvSpPr>
        <p:spPr bwMode="auto">
          <a:xfrm>
            <a:off x="6324600" y="3042786"/>
            <a:ext cx="12105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chambers</a:t>
            </a:r>
          </a:p>
        </p:txBody>
      </p:sp>
      <p:sp>
        <p:nvSpPr>
          <p:cNvPr id="14" name="Line 9"/>
          <p:cNvSpPr>
            <a:spLocks noChangeShapeType="1"/>
          </p:cNvSpPr>
          <p:nvPr/>
        </p:nvSpPr>
        <p:spPr bwMode="auto">
          <a:xfrm flipH="1">
            <a:off x="5410200" y="3280942"/>
            <a:ext cx="927099" cy="32906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5" name="Text Box 16"/>
          <p:cNvSpPr txBox="1">
            <a:spLocks noChangeArrowheads="1"/>
          </p:cNvSpPr>
          <p:nvPr/>
        </p:nvSpPr>
        <p:spPr bwMode="auto">
          <a:xfrm>
            <a:off x="3984589" y="2000981"/>
            <a:ext cx="118814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threshold</a:t>
            </a:r>
          </a:p>
        </p:txBody>
      </p:sp>
      <p:sp>
        <p:nvSpPr>
          <p:cNvPr id="16" name="Line 9"/>
          <p:cNvSpPr>
            <a:spLocks noChangeShapeType="1"/>
          </p:cNvSpPr>
          <p:nvPr/>
        </p:nvSpPr>
        <p:spPr bwMode="auto">
          <a:xfrm flipH="1">
            <a:off x="4575798" y="2398139"/>
            <a:ext cx="0" cy="32817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Line 9"/>
          <p:cNvSpPr>
            <a:spLocks noChangeShapeType="1"/>
          </p:cNvSpPr>
          <p:nvPr/>
        </p:nvSpPr>
        <p:spPr bwMode="auto">
          <a:xfrm flipH="1" flipV="1">
            <a:off x="5372098" y="2963682"/>
            <a:ext cx="965200" cy="3048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8" name="Line 9"/>
          <p:cNvSpPr>
            <a:spLocks noChangeShapeType="1"/>
          </p:cNvSpPr>
          <p:nvPr/>
        </p:nvSpPr>
        <p:spPr bwMode="auto">
          <a:xfrm>
            <a:off x="2921000" y="3236119"/>
            <a:ext cx="831850" cy="32146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Tree>
    <p:extLst>
      <p:ext uri="{BB962C8B-B14F-4D97-AF65-F5344CB8AC3E}">
        <p14:creationId xmlns:p14="http://schemas.microsoft.com/office/powerpoint/2010/main" val="2304149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urkish soldiers on parade grounds, mat08131.jpg"/>
          <p:cNvPicPr>
            <a:picLocks noChangeAspect="1"/>
          </p:cNvPicPr>
          <p:nvPr/>
        </p:nvPicPr>
        <p:blipFill rotWithShape="1">
          <a:blip r:embed="rId3">
            <a:extLst>
              <a:ext uri="{28A0092B-C50C-407E-A947-70E740481C1C}">
                <a14:useLocalDpi xmlns:a14="http://schemas.microsoft.com/office/drawing/2010/main" val="0"/>
              </a:ext>
            </a:extLst>
          </a:blip>
          <a:srcRect t="3599"/>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Turkish soldiers on parade grounds, circa 1915</a:t>
            </a:r>
          </a:p>
        </p:txBody>
      </p:sp>
      <p:sp>
        <p:nvSpPr>
          <p:cNvPr id="3" name="Text Placeholder 2"/>
          <p:cNvSpPr>
            <a:spLocks noGrp="1"/>
          </p:cNvSpPr>
          <p:nvPr>
            <p:ph type="body" sz="quarter" idx="12"/>
          </p:nvPr>
        </p:nvSpPr>
        <p:spPr/>
        <p:txBody>
          <a:bodyPr/>
          <a:lstStyle/>
          <a:p>
            <a:r>
              <a:rPr lang="en-US" dirty="0"/>
              <a:t>18:1</a:t>
            </a:r>
          </a:p>
        </p:txBody>
      </p:sp>
      <p:sp>
        <p:nvSpPr>
          <p:cNvPr id="4" name="Title 3"/>
          <p:cNvSpPr>
            <a:spLocks noGrp="1"/>
          </p:cNvSpPr>
          <p:nvPr>
            <p:ph type="title"/>
          </p:nvPr>
        </p:nvSpPr>
        <p:spPr/>
        <p:txBody>
          <a:bodyPr/>
          <a:lstStyle/>
          <a:p>
            <a:r>
              <a:rPr lang="en-US" dirty="0"/>
              <a:t>David numbered the people that were with him and set commanders over them</a:t>
            </a:r>
          </a:p>
        </p:txBody>
      </p:sp>
    </p:spTree>
    <p:extLst>
      <p:ext uri="{BB962C8B-B14F-4D97-AF65-F5344CB8AC3E}">
        <p14:creationId xmlns:p14="http://schemas.microsoft.com/office/powerpoint/2010/main" val="1380137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l Azraq, Bedouin youth with long hair like Absalom, mat00214-001.jpg"/>
          <p:cNvPicPr>
            <a:picLocks noChangeAspect="1"/>
          </p:cNvPicPr>
          <p:nvPr/>
        </p:nvPicPr>
        <p:blipFill rotWithShape="1">
          <a:blip r:embed="rId3">
            <a:extLst>
              <a:ext uri="{28A0092B-C50C-407E-A947-70E740481C1C}">
                <a14:useLocalDpi xmlns:a14="http://schemas.microsoft.com/office/drawing/2010/main" val="0"/>
              </a:ext>
            </a:extLst>
          </a:blip>
          <a:srcRect t="15890"/>
          <a:stretch/>
        </p:blipFill>
        <p:spPr>
          <a:xfrm>
            <a:off x="2007681" y="0"/>
            <a:ext cx="4875628" cy="6519672"/>
          </a:xfrm>
          <a:prstGeom prst="rect">
            <a:avLst/>
          </a:prstGeom>
        </p:spPr>
      </p:pic>
      <p:sp>
        <p:nvSpPr>
          <p:cNvPr id="2" name="Text Placeholder 1"/>
          <p:cNvSpPr>
            <a:spLocks noGrp="1"/>
          </p:cNvSpPr>
          <p:nvPr>
            <p:ph type="body" sz="quarter" idx="10"/>
          </p:nvPr>
        </p:nvSpPr>
        <p:spPr/>
        <p:txBody>
          <a:bodyPr/>
          <a:lstStyle/>
          <a:p>
            <a:r>
              <a:rPr lang="en-US" dirty="0"/>
              <a:t>Bedouin youth from El </a:t>
            </a:r>
            <a:r>
              <a:rPr lang="en-US" dirty="0" err="1"/>
              <a:t>Azraq</a:t>
            </a:r>
            <a:r>
              <a:rPr lang="en-US" dirty="0"/>
              <a:t>, with long hair like Absalom</a:t>
            </a:r>
          </a:p>
        </p:txBody>
      </p:sp>
      <p:sp>
        <p:nvSpPr>
          <p:cNvPr id="3" name="Text Placeholder 2"/>
          <p:cNvSpPr>
            <a:spLocks noGrp="1"/>
          </p:cNvSpPr>
          <p:nvPr>
            <p:ph type="body" sz="quarter" idx="12"/>
          </p:nvPr>
        </p:nvSpPr>
        <p:spPr/>
        <p:txBody>
          <a:bodyPr/>
          <a:lstStyle/>
          <a:p>
            <a:r>
              <a:rPr lang="en-US" dirty="0"/>
              <a:t>18:5</a:t>
            </a:r>
          </a:p>
        </p:txBody>
      </p:sp>
      <p:sp>
        <p:nvSpPr>
          <p:cNvPr id="4" name="Title 3"/>
          <p:cNvSpPr>
            <a:spLocks noGrp="1"/>
          </p:cNvSpPr>
          <p:nvPr>
            <p:ph type="title"/>
          </p:nvPr>
        </p:nvSpPr>
        <p:spPr/>
        <p:txBody>
          <a:bodyPr/>
          <a:lstStyle/>
          <a:p>
            <a:r>
              <a:rPr lang="en-US" dirty="0"/>
              <a:t>Then the king said . . . “Deal gently with the young man Absalom for my sake”</a:t>
            </a:r>
          </a:p>
        </p:txBody>
      </p:sp>
    </p:spTree>
    <p:extLst>
      <p:ext uri="{BB962C8B-B14F-4D97-AF65-F5344CB8AC3E}">
        <p14:creationId xmlns:p14="http://schemas.microsoft.com/office/powerpoint/2010/main" val="3936888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ilead mountains south of Pella aerial from west, tb12170408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Mountains of Gilead, south of Pella (aerial view from the west)</a:t>
            </a:r>
          </a:p>
        </p:txBody>
      </p:sp>
      <p:sp>
        <p:nvSpPr>
          <p:cNvPr id="3" name="Text Placeholder 2"/>
          <p:cNvSpPr>
            <a:spLocks noGrp="1"/>
          </p:cNvSpPr>
          <p:nvPr>
            <p:ph type="body" sz="quarter" idx="12"/>
          </p:nvPr>
        </p:nvSpPr>
        <p:spPr/>
        <p:txBody>
          <a:bodyPr/>
          <a:lstStyle/>
          <a:p>
            <a:r>
              <a:rPr lang="en-US" dirty="0"/>
              <a:t>18:6</a:t>
            </a:r>
          </a:p>
        </p:txBody>
      </p:sp>
      <p:sp>
        <p:nvSpPr>
          <p:cNvPr id="4" name="Title 3"/>
          <p:cNvSpPr>
            <a:spLocks noGrp="1"/>
          </p:cNvSpPr>
          <p:nvPr>
            <p:ph type="title"/>
          </p:nvPr>
        </p:nvSpPr>
        <p:spPr/>
        <p:txBody>
          <a:bodyPr/>
          <a:lstStyle/>
          <a:p>
            <a:r>
              <a:rPr lang="en-US" dirty="0"/>
              <a:t>So the people went out into the field against Israel, and the battle was in the forest of Ephraim</a:t>
            </a:r>
          </a:p>
        </p:txBody>
      </p:sp>
    </p:spTree>
    <p:extLst>
      <p:ext uri="{BB962C8B-B14F-4D97-AF65-F5344CB8AC3E}">
        <p14:creationId xmlns:p14="http://schemas.microsoft.com/office/powerpoint/2010/main" val="1661151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524" y="217878"/>
            <a:ext cx="9153524" cy="6529251"/>
            <a:chOff x="-9524" y="217878"/>
            <a:chExt cx="9153524" cy="6529251"/>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7878"/>
              <a:ext cx="9144000" cy="6529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6519672" y="981074"/>
              <a:ext cx="1554480" cy="1554480"/>
            </a:xfrm>
            <a:prstGeom prst="ellipse">
              <a:avLst/>
            </a:prstGeom>
            <a:gradFill flip="none" rotWithShape="1">
              <a:gsLst>
                <a:gs pos="0">
                  <a:srgbClr val="BF0000">
                    <a:alpha val="50000"/>
                  </a:srgbClr>
                </a:gs>
                <a:gs pos="50000">
                  <a:srgbClr val="BF0000">
                    <a:alpha val="50000"/>
                  </a:srgbClr>
                </a:gs>
                <a:gs pos="71000">
                  <a:srgbClr val="BF0000">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352425" y="2786367"/>
              <a:ext cx="3736180" cy="804559"/>
            </a:xfrm>
            <a:custGeom>
              <a:avLst/>
              <a:gdLst>
                <a:gd name="connsiteX0" fmla="*/ 0 w 3695700"/>
                <a:gd name="connsiteY0" fmla="*/ 771525 h 771525"/>
                <a:gd name="connsiteX1" fmla="*/ 457200 w 3695700"/>
                <a:gd name="connsiteY1" fmla="*/ 704850 h 771525"/>
                <a:gd name="connsiteX2" fmla="*/ 1276350 w 3695700"/>
                <a:gd name="connsiteY2" fmla="*/ 428625 h 771525"/>
                <a:gd name="connsiteX3" fmla="*/ 1885950 w 3695700"/>
                <a:gd name="connsiteY3" fmla="*/ 400050 h 771525"/>
                <a:gd name="connsiteX4" fmla="*/ 2409825 w 3695700"/>
                <a:gd name="connsiteY4" fmla="*/ 200025 h 771525"/>
                <a:gd name="connsiteX5" fmla="*/ 3228975 w 3695700"/>
                <a:gd name="connsiteY5" fmla="*/ 0 h 771525"/>
                <a:gd name="connsiteX6" fmla="*/ 3695700 w 3695700"/>
                <a:gd name="connsiteY6" fmla="*/ 0 h 771525"/>
                <a:gd name="connsiteX0" fmla="*/ 0 w 3695700"/>
                <a:gd name="connsiteY0" fmla="*/ 771525 h 771525"/>
                <a:gd name="connsiteX1" fmla="*/ 457200 w 3695700"/>
                <a:gd name="connsiteY1" fmla="*/ 704850 h 771525"/>
                <a:gd name="connsiteX2" fmla="*/ 1276350 w 3695700"/>
                <a:gd name="connsiteY2" fmla="*/ 428625 h 771525"/>
                <a:gd name="connsiteX3" fmla="*/ 1885950 w 3695700"/>
                <a:gd name="connsiteY3" fmla="*/ 400050 h 771525"/>
                <a:gd name="connsiteX4" fmla="*/ 3228975 w 3695700"/>
                <a:gd name="connsiteY4" fmla="*/ 0 h 771525"/>
                <a:gd name="connsiteX5" fmla="*/ 3695700 w 3695700"/>
                <a:gd name="connsiteY5" fmla="*/ 0 h 771525"/>
                <a:gd name="connsiteX0" fmla="*/ 0 w 3695700"/>
                <a:gd name="connsiteY0" fmla="*/ 771525 h 771525"/>
                <a:gd name="connsiteX1" fmla="*/ 1276350 w 3695700"/>
                <a:gd name="connsiteY1" fmla="*/ 428625 h 771525"/>
                <a:gd name="connsiteX2" fmla="*/ 1885950 w 3695700"/>
                <a:gd name="connsiteY2" fmla="*/ 400050 h 771525"/>
                <a:gd name="connsiteX3" fmla="*/ 3228975 w 3695700"/>
                <a:gd name="connsiteY3" fmla="*/ 0 h 771525"/>
                <a:gd name="connsiteX4" fmla="*/ 3695700 w 3695700"/>
                <a:gd name="connsiteY4" fmla="*/ 0 h 771525"/>
                <a:gd name="connsiteX0" fmla="*/ 0 w 3695700"/>
                <a:gd name="connsiteY0" fmla="*/ 771525 h 771525"/>
                <a:gd name="connsiteX1" fmla="*/ 1276350 w 3695700"/>
                <a:gd name="connsiteY1" fmla="*/ 428625 h 771525"/>
                <a:gd name="connsiteX2" fmla="*/ 1885950 w 3695700"/>
                <a:gd name="connsiteY2" fmla="*/ 400050 h 771525"/>
                <a:gd name="connsiteX3" fmla="*/ 3228975 w 3695700"/>
                <a:gd name="connsiteY3" fmla="*/ 0 h 771525"/>
                <a:gd name="connsiteX4" fmla="*/ 3695700 w 3695700"/>
                <a:gd name="connsiteY4" fmla="*/ 0 h 771525"/>
                <a:gd name="connsiteX0" fmla="*/ 0 w 3695700"/>
                <a:gd name="connsiteY0" fmla="*/ 771525 h 771525"/>
                <a:gd name="connsiteX1" fmla="*/ 1276350 w 3695700"/>
                <a:gd name="connsiteY1" fmla="*/ 428625 h 771525"/>
                <a:gd name="connsiteX2" fmla="*/ 1885950 w 3695700"/>
                <a:gd name="connsiteY2" fmla="*/ 400050 h 771525"/>
                <a:gd name="connsiteX3" fmla="*/ 3228975 w 3695700"/>
                <a:gd name="connsiteY3" fmla="*/ 0 h 771525"/>
                <a:gd name="connsiteX4" fmla="*/ 3695700 w 3695700"/>
                <a:gd name="connsiteY4" fmla="*/ 0 h 771525"/>
                <a:gd name="connsiteX0" fmla="*/ 0 w 3695700"/>
                <a:gd name="connsiteY0" fmla="*/ 771525 h 771525"/>
                <a:gd name="connsiteX1" fmla="*/ 1276350 w 3695700"/>
                <a:gd name="connsiteY1" fmla="*/ 428625 h 771525"/>
                <a:gd name="connsiteX2" fmla="*/ 1885950 w 3695700"/>
                <a:gd name="connsiteY2" fmla="*/ 400050 h 771525"/>
                <a:gd name="connsiteX3" fmla="*/ 3228975 w 3695700"/>
                <a:gd name="connsiteY3" fmla="*/ 0 h 771525"/>
                <a:gd name="connsiteX4" fmla="*/ 3695700 w 3695700"/>
                <a:gd name="connsiteY4" fmla="*/ 0 h 771525"/>
                <a:gd name="connsiteX0" fmla="*/ 0 w 3695700"/>
                <a:gd name="connsiteY0" fmla="*/ 771525 h 771525"/>
                <a:gd name="connsiteX1" fmla="*/ 1276350 w 3695700"/>
                <a:gd name="connsiteY1" fmla="*/ 428625 h 771525"/>
                <a:gd name="connsiteX2" fmla="*/ 1885950 w 3695700"/>
                <a:gd name="connsiteY2" fmla="*/ 400050 h 771525"/>
                <a:gd name="connsiteX3" fmla="*/ 3228975 w 3695700"/>
                <a:gd name="connsiteY3" fmla="*/ 0 h 771525"/>
                <a:gd name="connsiteX4" fmla="*/ 3695700 w 3695700"/>
                <a:gd name="connsiteY4" fmla="*/ 0 h 771525"/>
                <a:gd name="connsiteX0" fmla="*/ 0 w 3695700"/>
                <a:gd name="connsiteY0" fmla="*/ 794102 h 794102"/>
                <a:gd name="connsiteX1" fmla="*/ 1276350 w 3695700"/>
                <a:gd name="connsiteY1" fmla="*/ 451202 h 794102"/>
                <a:gd name="connsiteX2" fmla="*/ 1885950 w 3695700"/>
                <a:gd name="connsiteY2" fmla="*/ 422627 h 794102"/>
                <a:gd name="connsiteX3" fmla="*/ 3228975 w 3695700"/>
                <a:gd name="connsiteY3" fmla="*/ 22577 h 794102"/>
                <a:gd name="connsiteX4" fmla="*/ 3695700 w 3695700"/>
                <a:gd name="connsiteY4" fmla="*/ 22577 h 794102"/>
                <a:gd name="connsiteX0" fmla="*/ 0 w 3740943"/>
                <a:gd name="connsiteY0" fmla="*/ 814562 h 814562"/>
                <a:gd name="connsiteX1" fmla="*/ 1276350 w 3740943"/>
                <a:gd name="connsiteY1" fmla="*/ 471662 h 814562"/>
                <a:gd name="connsiteX2" fmla="*/ 1885950 w 3740943"/>
                <a:gd name="connsiteY2" fmla="*/ 443087 h 814562"/>
                <a:gd name="connsiteX3" fmla="*/ 3228975 w 3740943"/>
                <a:gd name="connsiteY3" fmla="*/ 43037 h 814562"/>
                <a:gd name="connsiteX4" fmla="*/ 3740943 w 3740943"/>
                <a:gd name="connsiteY4" fmla="*/ 45418 h 814562"/>
                <a:gd name="connsiteX0" fmla="*/ 0 w 3740943"/>
                <a:gd name="connsiteY0" fmla="*/ 811415 h 811415"/>
                <a:gd name="connsiteX1" fmla="*/ 1276350 w 3740943"/>
                <a:gd name="connsiteY1" fmla="*/ 468515 h 811415"/>
                <a:gd name="connsiteX2" fmla="*/ 1885950 w 3740943"/>
                <a:gd name="connsiteY2" fmla="*/ 439940 h 811415"/>
                <a:gd name="connsiteX3" fmla="*/ 3228975 w 3740943"/>
                <a:gd name="connsiteY3" fmla="*/ 39890 h 811415"/>
                <a:gd name="connsiteX4" fmla="*/ 3740943 w 3740943"/>
                <a:gd name="connsiteY4" fmla="*/ 42271 h 811415"/>
                <a:gd name="connsiteX0" fmla="*/ 0 w 3740943"/>
                <a:gd name="connsiteY0" fmla="*/ 808478 h 808478"/>
                <a:gd name="connsiteX1" fmla="*/ 1276350 w 3740943"/>
                <a:gd name="connsiteY1" fmla="*/ 465578 h 808478"/>
                <a:gd name="connsiteX2" fmla="*/ 1885950 w 3740943"/>
                <a:gd name="connsiteY2" fmla="*/ 437003 h 808478"/>
                <a:gd name="connsiteX3" fmla="*/ 3228975 w 3740943"/>
                <a:gd name="connsiteY3" fmla="*/ 36953 h 808478"/>
                <a:gd name="connsiteX4" fmla="*/ 3740943 w 3740943"/>
                <a:gd name="connsiteY4" fmla="*/ 39334 h 808478"/>
                <a:gd name="connsiteX0" fmla="*/ 0 w 3736180"/>
                <a:gd name="connsiteY0" fmla="*/ 804559 h 804559"/>
                <a:gd name="connsiteX1" fmla="*/ 1276350 w 3736180"/>
                <a:gd name="connsiteY1" fmla="*/ 461659 h 804559"/>
                <a:gd name="connsiteX2" fmla="*/ 1885950 w 3736180"/>
                <a:gd name="connsiteY2" fmla="*/ 433084 h 804559"/>
                <a:gd name="connsiteX3" fmla="*/ 3228975 w 3736180"/>
                <a:gd name="connsiteY3" fmla="*/ 33034 h 804559"/>
                <a:gd name="connsiteX4" fmla="*/ 3736180 w 3736180"/>
                <a:gd name="connsiteY4" fmla="*/ 44940 h 804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6180" h="804559">
                  <a:moveTo>
                    <a:pt x="0" y="804559"/>
                  </a:moveTo>
                  <a:cubicBezTo>
                    <a:pt x="508000" y="760109"/>
                    <a:pt x="956337" y="476660"/>
                    <a:pt x="1276350" y="461659"/>
                  </a:cubicBezTo>
                  <a:lnTo>
                    <a:pt x="1885950" y="433084"/>
                  </a:lnTo>
                  <a:cubicBezTo>
                    <a:pt x="2211387" y="361647"/>
                    <a:pt x="2920603" y="97725"/>
                    <a:pt x="3228975" y="33034"/>
                  </a:cubicBezTo>
                  <a:cubicBezTo>
                    <a:pt x="3537347" y="-31657"/>
                    <a:pt x="3602037" y="13190"/>
                    <a:pt x="3736180" y="44940"/>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4179094" y="2843214"/>
              <a:ext cx="1209675" cy="1219199"/>
            </a:xfrm>
            <a:custGeom>
              <a:avLst/>
              <a:gdLst>
                <a:gd name="connsiteX0" fmla="*/ 0 w 1114425"/>
                <a:gd name="connsiteY0" fmla="*/ 0 h 1209675"/>
                <a:gd name="connsiteX1" fmla="*/ 428625 w 1114425"/>
                <a:gd name="connsiteY1" fmla="*/ 228600 h 1209675"/>
                <a:gd name="connsiteX2" fmla="*/ 742950 w 1114425"/>
                <a:gd name="connsiteY2" fmla="*/ 647700 h 1209675"/>
                <a:gd name="connsiteX3" fmla="*/ 1114425 w 1114425"/>
                <a:gd name="connsiteY3" fmla="*/ 1209675 h 1209675"/>
                <a:gd name="connsiteX0" fmla="*/ 0 w 1114425"/>
                <a:gd name="connsiteY0" fmla="*/ 0 h 1209675"/>
                <a:gd name="connsiteX1" fmla="*/ 428625 w 1114425"/>
                <a:gd name="connsiteY1" fmla="*/ 228600 h 1209675"/>
                <a:gd name="connsiteX2" fmla="*/ 742950 w 1114425"/>
                <a:gd name="connsiteY2" fmla="*/ 647700 h 1209675"/>
                <a:gd name="connsiteX3" fmla="*/ 1114425 w 1114425"/>
                <a:gd name="connsiteY3" fmla="*/ 1209675 h 1209675"/>
                <a:gd name="connsiteX0" fmla="*/ 0 w 1164431"/>
                <a:gd name="connsiteY0" fmla="*/ 0 h 1185862"/>
                <a:gd name="connsiteX1" fmla="*/ 478631 w 1164431"/>
                <a:gd name="connsiteY1" fmla="*/ 204787 h 1185862"/>
                <a:gd name="connsiteX2" fmla="*/ 792956 w 1164431"/>
                <a:gd name="connsiteY2" fmla="*/ 623887 h 1185862"/>
                <a:gd name="connsiteX3" fmla="*/ 1164431 w 1164431"/>
                <a:gd name="connsiteY3" fmla="*/ 1185862 h 1185862"/>
                <a:gd name="connsiteX0" fmla="*/ 0 w 1164431"/>
                <a:gd name="connsiteY0" fmla="*/ 0 h 1185862"/>
                <a:gd name="connsiteX1" fmla="*/ 478631 w 1164431"/>
                <a:gd name="connsiteY1" fmla="*/ 204787 h 1185862"/>
                <a:gd name="connsiteX2" fmla="*/ 792956 w 1164431"/>
                <a:gd name="connsiteY2" fmla="*/ 623887 h 1185862"/>
                <a:gd name="connsiteX3" fmla="*/ 1164431 w 1164431"/>
                <a:gd name="connsiteY3" fmla="*/ 1185862 h 1185862"/>
                <a:gd name="connsiteX0" fmla="*/ 0 w 1164431"/>
                <a:gd name="connsiteY0" fmla="*/ 0 h 1185862"/>
                <a:gd name="connsiteX1" fmla="*/ 478631 w 1164431"/>
                <a:gd name="connsiteY1" fmla="*/ 204787 h 1185862"/>
                <a:gd name="connsiteX2" fmla="*/ 792956 w 1164431"/>
                <a:gd name="connsiteY2" fmla="*/ 623887 h 1185862"/>
                <a:gd name="connsiteX3" fmla="*/ 1164431 w 1164431"/>
                <a:gd name="connsiteY3" fmla="*/ 1185862 h 1185862"/>
                <a:gd name="connsiteX0" fmla="*/ 0 w 1209675"/>
                <a:gd name="connsiteY0" fmla="*/ 0 h 1219199"/>
                <a:gd name="connsiteX1" fmla="*/ 478631 w 1209675"/>
                <a:gd name="connsiteY1" fmla="*/ 204787 h 1219199"/>
                <a:gd name="connsiteX2" fmla="*/ 792956 w 1209675"/>
                <a:gd name="connsiteY2" fmla="*/ 623887 h 1219199"/>
                <a:gd name="connsiteX3" fmla="*/ 1209675 w 1209675"/>
                <a:gd name="connsiteY3" fmla="*/ 1219199 h 1219199"/>
                <a:gd name="connsiteX0" fmla="*/ 0 w 1209675"/>
                <a:gd name="connsiteY0" fmla="*/ 0 h 1219199"/>
                <a:gd name="connsiteX1" fmla="*/ 478631 w 1209675"/>
                <a:gd name="connsiteY1" fmla="*/ 204787 h 1219199"/>
                <a:gd name="connsiteX2" fmla="*/ 778669 w 1209675"/>
                <a:gd name="connsiteY2" fmla="*/ 721518 h 1219199"/>
                <a:gd name="connsiteX3" fmla="*/ 1209675 w 1209675"/>
                <a:gd name="connsiteY3" fmla="*/ 1219199 h 1219199"/>
              </a:gdLst>
              <a:ahLst/>
              <a:cxnLst>
                <a:cxn ang="0">
                  <a:pos x="connsiteX0" y="connsiteY0"/>
                </a:cxn>
                <a:cxn ang="0">
                  <a:pos x="connsiteX1" y="connsiteY1"/>
                </a:cxn>
                <a:cxn ang="0">
                  <a:pos x="connsiteX2" y="connsiteY2"/>
                </a:cxn>
                <a:cxn ang="0">
                  <a:pos x="connsiteX3" y="connsiteY3"/>
                </a:cxn>
              </a:cxnLst>
              <a:rect l="l" t="t" r="r" b="b"/>
              <a:pathLst>
                <a:path w="1209675" h="1219199">
                  <a:moveTo>
                    <a:pt x="0" y="0"/>
                  </a:moveTo>
                  <a:cubicBezTo>
                    <a:pt x="207169" y="42862"/>
                    <a:pt x="348853" y="84534"/>
                    <a:pt x="478631" y="204787"/>
                  </a:cubicBezTo>
                  <a:cubicBezTo>
                    <a:pt x="608409" y="325040"/>
                    <a:pt x="664369" y="558006"/>
                    <a:pt x="778669" y="721518"/>
                  </a:cubicBezTo>
                  <a:cubicBezTo>
                    <a:pt x="902494" y="908843"/>
                    <a:pt x="1150143" y="1022349"/>
                    <a:pt x="1209675" y="1219199"/>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4102100" y="4257675"/>
              <a:ext cx="1403662" cy="1205016"/>
            </a:xfrm>
            <a:custGeom>
              <a:avLst/>
              <a:gdLst>
                <a:gd name="connsiteX0" fmla="*/ 1323975 w 1428750"/>
                <a:gd name="connsiteY0" fmla="*/ 0 h 1200150"/>
                <a:gd name="connsiteX1" fmla="*/ 1428750 w 1428750"/>
                <a:gd name="connsiteY1" fmla="*/ 676275 h 1200150"/>
                <a:gd name="connsiteX2" fmla="*/ 1352550 w 1428750"/>
                <a:gd name="connsiteY2" fmla="*/ 1162050 h 1200150"/>
                <a:gd name="connsiteX3" fmla="*/ 752475 w 1428750"/>
                <a:gd name="connsiteY3" fmla="*/ 1200150 h 1200150"/>
                <a:gd name="connsiteX4" fmla="*/ 152400 w 1428750"/>
                <a:gd name="connsiteY4" fmla="*/ 1019175 h 1200150"/>
                <a:gd name="connsiteX5" fmla="*/ 0 w 1428750"/>
                <a:gd name="connsiteY5" fmla="*/ 933450 h 1200150"/>
                <a:gd name="connsiteX0" fmla="*/ 1323975 w 1436467"/>
                <a:gd name="connsiteY0" fmla="*/ 0 h 1200150"/>
                <a:gd name="connsiteX1" fmla="*/ 1428750 w 1436467"/>
                <a:gd name="connsiteY1" fmla="*/ 676275 h 1200150"/>
                <a:gd name="connsiteX2" fmla="*/ 1352550 w 1436467"/>
                <a:gd name="connsiteY2" fmla="*/ 1162050 h 1200150"/>
                <a:gd name="connsiteX3" fmla="*/ 752475 w 1436467"/>
                <a:gd name="connsiteY3" fmla="*/ 1200150 h 1200150"/>
                <a:gd name="connsiteX4" fmla="*/ 152400 w 1436467"/>
                <a:gd name="connsiteY4" fmla="*/ 1019175 h 1200150"/>
                <a:gd name="connsiteX5" fmla="*/ 0 w 1436467"/>
                <a:gd name="connsiteY5" fmla="*/ 933450 h 1200150"/>
                <a:gd name="connsiteX0" fmla="*/ 1323975 w 1436467"/>
                <a:gd name="connsiteY0" fmla="*/ 0 h 1200921"/>
                <a:gd name="connsiteX1" fmla="*/ 1428750 w 1436467"/>
                <a:gd name="connsiteY1" fmla="*/ 676275 h 1200921"/>
                <a:gd name="connsiteX2" fmla="*/ 1352550 w 1436467"/>
                <a:gd name="connsiteY2" fmla="*/ 1162050 h 1200921"/>
                <a:gd name="connsiteX3" fmla="*/ 752475 w 1436467"/>
                <a:gd name="connsiteY3" fmla="*/ 1200150 h 1200921"/>
                <a:gd name="connsiteX4" fmla="*/ 152400 w 1436467"/>
                <a:gd name="connsiteY4" fmla="*/ 1019175 h 1200921"/>
                <a:gd name="connsiteX5" fmla="*/ 0 w 1436467"/>
                <a:gd name="connsiteY5" fmla="*/ 933450 h 1200921"/>
                <a:gd name="connsiteX0" fmla="*/ 1323975 w 1436467"/>
                <a:gd name="connsiteY0" fmla="*/ 0 h 1200150"/>
                <a:gd name="connsiteX1" fmla="*/ 1428750 w 1436467"/>
                <a:gd name="connsiteY1" fmla="*/ 676275 h 1200150"/>
                <a:gd name="connsiteX2" fmla="*/ 1352550 w 1436467"/>
                <a:gd name="connsiteY2" fmla="*/ 1162050 h 1200150"/>
                <a:gd name="connsiteX3" fmla="*/ 752475 w 1436467"/>
                <a:gd name="connsiteY3" fmla="*/ 1200150 h 1200150"/>
                <a:gd name="connsiteX4" fmla="*/ 152400 w 1436467"/>
                <a:gd name="connsiteY4" fmla="*/ 1019175 h 1200150"/>
                <a:gd name="connsiteX5" fmla="*/ 0 w 1436467"/>
                <a:gd name="connsiteY5" fmla="*/ 933450 h 1200150"/>
                <a:gd name="connsiteX0" fmla="*/ 1323975 w 1429062"/>
                <a:gd name="connsiteY0" fmla="*/ 0 h 1200150"/>
                <a:gd name="connsiteX1" fmla="*/ 1428750 w 1429062"/>
                <a:gd name="connsiteY1" fmla="*/ 676275 h 1200150"/>
                <a:gd name="connsiteX2" fmla="*/ 1352550 w 1429062"/>
                <a:gd name="connsiteY2" fmla="*/ 1162050 h 1200150"/>
                <a:gd name="connsiteX3" fmla="*/ 752475 w 1429062"/>
                <a:gd name="connsiteY3" fmla="*/ 1200150 h 1200150"/>
                <a:gd name="connsiteX4" fmla="*/ 152400 w 1429062"/>
                <a:gd name="connsiteY4" fmla="*/ 1019175 h 1200150"/>
                <a:gd name="connsiteX5" fmla="*/ 0 w 1429062"/>
                <a:gd name="connsiteY5" fmla="*/ 933450 h 1200150"/>
                <a:gd name="connsiteX0" fmla="*/ 1298575 w 1403662"/>
                <a:gd name="connsiteY0" fmla="*/ 0 h 1200150"/>
                <a:gd name="connsiteX1" fmla="*/ 1403350 w 1403662"/>
                <a:gd name="connsiteY1" fmla="*/ 676275 h 1200150"/>
                <a:gd name="connsiteX2" fmla="*/ 1327150 w 1403662"/>
                <a:gd name="connsiteY2" fmla="*/ 1162050 h 1200150"/>
                <a:gd name="connsiteX3" fmla="*/ 727075 w 1403662"/>
                <a:gd name="connsiteY3" fmla="*/ 1200150 h 1200150"/>
                <a:gd name="connsiteX4" fmla="*/ 127000 w 1403662"/>
                <a:gd name="connsiteY4" fmla="*/ 1019175 h 1200150"/>
                <a:gd name="connsiteX5" fmla="*/ 0 w 1403662"/>
                <a:gd name="connsiteY5" fmla="*/ 901700 h 1200150"/>
                <a:gd name="connsiteX0" fmla="*/ 1298575 w 1403662"/>
                <a:gd name="connsiteY0" fmla="*/ 0 h 1205016"/>
                <a:gd name="connsiteX1" fmla="*/ 1403350 w 1403662"/>
                <a:gd name="connsiteY1" fmla="*/ 676275 h 1205016"/>
                <a:gd name="connsiteX2" fmla="*/ 1327150 w 1403662"/>
                <a:gd name="connsiteY2" fmla="*/ 1162050 h 1205016"/>
                <a:gd name="connsiteX3" fmla="*/ 727075 w 1403662"/>
                <a:gd name="connsiteY3" fmla="*/ 1200150 h 1205016"/>
                <a:gd name="connsiteX4" fmla="*/ 209550 w 1403662"/>
                <a:gd name="connsiteY4" fmla="*/ 1044575 h 1205016"/>
                <a:gd name="connsiteX5" fmla="*/ 0 w 1403662"/>
                <a:gd name="connsiteY5" fmla="*/ 901700 h 1205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3662" h="1205016">
                  <a:moveTo>
                    <a:pt x="1298575" y="0"/>
                  </a:moveTo>
                  <a:cubicBezTo>
                    <a:pt x="1333500" y="225425"/>
                    <a:pt x="1398588" y="482600"/>
                    <a:pt x="1403350" y="676275"/>
                  </a:cubicBezTo>
                  <a:cubicBezTo>
                    <a:pt x="1408112" y="869950"/>
                    <a:pt x="1357312" y="1011238"/>
                    <a:pt x="1327150" y="1162050"/>
                  </a:cubicBezTo>
                  <a:cubicBezTo>
                    <a:pt x="1127125" y="1174750"/>
                    <a:pt x="913342" y="1219729"/>
                    <a:pt x="727075" y="1200150"/>
                  </a:cubicBezTo>
                  <a:cubicBezTo>
                    <a:pt x="540808" y="1180571"/>
                    <a:pt x="330729" y="1094317"/>
                    <a:pt x="209550" y="1044575"/>
                  </a:cubicBezTo>
                  <a:cubicBezTo>
                    <a:pt x="88371" y="994833"/>
                    <a:pt x="42333" y="940858"/>
                    <a:pt x="0" y="901700"/>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2769393" y="5133975"/>
              <a:ext cx="1069181" cy="253573"/>
            </a:xfrm>
            <a:custGeom>
              <a:avLst/>
              <a:gdLst>
                <a:gd name="connsiteX0" fmla="*/ 990600 w 990600"/>
                <a:gd name="connsiteY0" fmla="*/ 0 h 247650"/>
                <a:gd name="connsiteX1" fmla="*/ 771525 w 990600"/>
                <a:gd name="connsiteY1" fmla="*/ 104775 h 247650"/>
                <a:gd name="connsiteX2" fmla="*/ 228600 w 990600"/>
                <a:gd name="connsiteY2" fmla="*/ 247650 h 247650"/>
                <a:gd name="connsiteX3" fmla="*/ 0 w 990600"/>
                <a:gd name="connsiteY3" fmla="*/ 219075 h 247650"/>
                <a:gd name="connsiteX0" fmla="*/ 990600 w 990600"/>
                <a:gd name="connsiteY0" fmla="*/ 0 h 247650"/>
                <a:gd name="connsiteX1" fmla="*/ 771525 w 990600"/>
                <a:gd name="connsiteY1" fmla="*/ 104775 h 247650"/>
                <a:gd name="connsiteX2" fmla="*/ 228600 w 990600"/>
                <a:gd name="connsiteY2" fmla="*/ 247650 h 247650"/>
                <a:gd name="connsiteX3" fmla="*/ 0 w 990600"/>
                <a:gd name="connsiteY3" fmla="*/ 219075 h 247650"/>
                <a:gd name="connsiteX0" fmla="*/ 990600 w 990600"/>
                <a:gd name="connsiteY0" fmla="*/ 0 h 249156"/>
                <a:gd name="connsiteX1" fmla="*/ 771525 w 990600"/>
                <a:gd name="connsiteY1" fmla="*/ 104775 h 249156"/>
                <a:gd name="connsiteX2" fmla="*/ 228600 w 990600"/>
                <a:gd name="connsiteY2" fmla="*/ 247650 h 249156"/>
                <a:gd name="connsiteX3" fmla="*/ 0 w 990600"/>
                <a:gd name="connsiteY3" fmla="*/ 219075 h 249156"/>
                <a:gd name="connsiteX0" fmla="*/ 1069181 w 1069181"/>
                <a:gd name="connsiteY0" fmla="*/ 0 h 253573"/>
                <a:gd name="connsiteX1" fmla="*/ 850106 w 1069181"/>
                <a:gd name="connsiteY1" fmla="*/ 104775 h 253573"/>
                <a:gd name="connsiteX2" fmla="*/ 307181 w 1069181"/>
                <a:gd name="connsiteY2" fmla="*/ 247650 h 253573"/>
                <a:gd name="connsiteX3" fmla="*/ 0 w 1069181"/>
                <a:gd name="connsiteY3" fmla="*/ 223837 h 253573"/>
              </a:gdLst>
              <a:ahLst/>
              <a:cxnLst>
                <a:cxn ang="0">
                  <a:pos x="connsiteX0" y="connsiteY0"/>
                </a:cxn>
                <a:cxn ang="0">
                  <a:pos x="connsiteX1" y="connsiteY1"/>
                </a:cxn>
                <a:cxn ang="0">
                  <a:pos x="connsiteX2" y="connsiteY2"/>
                </a:cxn>
                <a:cxn ang="0">
                  <a:pos x="connsiteX3" y="connsiteY3"/>
                </a:cxn>
              </a:cxnLst>
              <a:rect l="l" t="t" r="r" b="b"/>
              <a:pathLst>
                <a:path w="1069181" h="253573">
                  <a:moveTo>
                    <a:pt x="1069181" y="0"/>
                  </a:moveTo>
                  <a:cubicBezTo>
                    <a:pt x="996156" y="34925"/>
                    <a:pt x="977106" y="63500"/>
                    <a:pt x="850106" y="104775"/>
                  </a:cubicBezTo>
                  <a:cubicBezTo>
                    <a:pt x="723106" y="146050"/>
                    <a:pt x="448865" y="227806"/>
                    <a:pt x="307181" y="247650"/>
                  </a:cubicBezTo>
                  <a:cubicBezTo>
                    <a:pt x="165497" y="267494"/>
                    <a:pt x="102394" y="231775"/>
                    <a:pt x="0" y="223837"/>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290637" y="5174793"/>
              <a:ext cx="1347787" cy="688392"/>
            </a:xfrm>
            <a:custGeom>
              <a:avLst/>
              <a:gdLst>
                <a:gd name="connsiteX0" fmla="*/ 1257300 w 1257300"/>
                <a:gd name="connsiteY0" fmla="*/ 152400 h 676275"/>
                <a:gd name="connsiteX1" fmla="*/ 1019175 w 1257300"/>
                <a:gd name="connsiteY1" fmla="*/ 304800 h 676275"/>
                <a:gd name="connsiteX2" fmla="*/ 828675 w 1257300"/>
                <a:gd name="connsiteY2" fmla="*/ 0 h 676275"/>
                <a:gd name="connsiteX3" fmla="*/ 495300 w 1257300"/>
                <a:gd name="connsiteY3" fmla="*/ 57150 h 676275"/>
                <a:gd name="connsiteX4" fmla="*/ 381000 w 1257300"/>
                <a:gd name="connsiteY4" fmla="*/ 295275 h 676275"/>
                <a:gd name="connsiteX5" fmla="*/ 238125 w 1257300"/>
                <a:gd name="connsiteY5" fmla="*/ 609600 h 676275"/>
                <a:gd name="connsiteX6" fmla="*/ 0 w 1257300"/>
                <a:gd name="connsiteY6" fmla="*/ 676275 h 676275"/>
                <a:gd name="connsiteX7" fmla="*/ 0 w 1257300"/>
                <a:gd name="connsiteY7" fmla="*/ 676275 h 676275"/>
                <a:gd name="connsiteX0" fmla="*/ 1257300 w 1257300"/>
                <a:gd name="connsiteY0" fmla="*/ 152400 h 676275"/>
                <a:gd name="connsiteX1" fmla="*/ 828675 w 1257300"/>
                <a:gd name="connsiteY1" fmla="*/ 0 h 676275"/>
                <a:gd name="connsiteX2" fmla="*/ 495300 w 1257300"/>
                <a:gd name="connsiteY2" fmla="*/ 57150 h 676275"/>
                <a:gd name="connsiteX3" fmla="*/ 381000 w 1257300"/>
                <a:gd name="connsiteY3" fmla="*/ 295275 h 676275"/>
                <a:gd name="connsiteX4" fmla="*/ 238125 w 1257300"/>
                <a:gd name="connsiteY4" fmla="*/ 609600 h 676275"/>
                <a:gd name="connsiteX5" fmla="*/ 0 w 1257300"/>
                <a:gd name="connsiteY5" fmla="*/ 676275 h 676275"/>
                <a:gd name="connsiteX6" fmla="*/ 0 w 1257300"/>
                <a:gd name="connsiteY6" fmla="*/ 676275 h 676275"/>
                <a:gd name="connsiteX0" fmla="*/ 1257300 w 1257300"/>
                <a:gd name="connsiteY0" fmla="*/ 157283 h 681158"/>
                <a:gd name="connsiteX1" fmla="*/ 828675 w 1257300"/>
                <a:gd name="connsiteY1" fmla="*/ 4883 h 681158"/>
                <a:gd name="connsiteX2" fmla="*/ 495300 w 1257300"/>
                <a:gd name="connsiteY2" fmla="*/ 62033 h 681158"/>
                <a:gd name="connsiteX3" fmla="*/ 381000 w 1257300"/>
                <a:gd name="connsiteY3" fmla="*/ 300158 h 681158"/>
                <a:gd name="connsiteX4" fmla="*/ 238125 w 1257300"/>
                <a:gd name="connsiteY4" fmla="*/ 614483 h 681158"/>
                <a:gd name="connsiteX5" fmla="*/ 0 w 1257300"/>
                <a:gd name="connsiteY5" fmla="*/ 681158 h 681158"/>
                <a:gd name="connsiteX6" fmla="*/ 0 w 1257300"/>
                <a:gd name="connsiteY6" fmla="*/ 681158 h 681158"/>
                <a:gd name="connsiteX0" fmla="*/ 1257300 w 1257300"/>
                <a:gd name="connsiteY0" fmla="*/ 162590 h 686465"/>
                <a:gd name="connsiteX1" fmla="*/ 828675 w 1257300"/>
                <a:gd name="connsiteY1" fmla="*/ 10190 h 686465"/>
                <a:gd name="connsiteX2" fmla="*/ 495300 w 1257300"/>
                <a:gd name="connsiteY2" fmla="*/ 67340 h 686465"/>
                <a:gd name="connsiteX3" fmla="*/ 381000 w 1257300"/>
                <a:gd name="connsiteY3" fmla="*/ 305465 h 686465"/>
                <a:gd name="connsiteX4" fmla="*/ 238125 w 1257300"/>
                <a:gd name="connsiteY4" fmla="*/ 619790 h 686465"/>
                <a:gd name="connsiteX5" fmla="*/ 0 w 1257300"/>
                <a:gd name="connsiteY5" fmla="*/ 686465 h 686465"/>
                <a:gd name="connsiteX6" fmla="*/ 0 w 1257300"/>
                <a:gd name="connsiteY6" fmla="*/ 686465 h 686465"/>
                <a:gd name="connsiteX0" fmla="*/ 1257300 w 1257300"/>
                <a:gd name="connsiteY0" fmla="*/ 159208 h 683083"/>
                <a:gd name="connsiteX1" fmla="*/ 828675 w 1257300"/>
                <a:gd name="connsiteY1" fmla="*/ 6808 h 683083"/>
                <a:gd name="connsiteX2" fmla="*/ 495300 w 1257300"/>
                <a:gd name="connsiteY2" fmla="*/ 63958 h 683083"/>
                <a:gd name="connsiteX3" fmla="*/ 381000 w 1257300"/>
                <a:gd name="connsiteY3" fmla="*/ 302083 h 683083"/>
                <a:gd name="connsiteX4" fmla="*/ 238125 w 1257300"/>
                <a:gd name="connsiteY4" fmla="*/ 616408 h 683083"/>
                <a:gd name="connsiteX5" fmla="*/ 0 w 1257300"/>
                <a:gd name="connsiteY5" fmla="*/ 683083 h 683083"/>
                <a:gd name="connsiteX6" fmla="*/ 0 w 1257300"/>
                <a:gd name="connsiteY6" fmla="*/ 683083 h 683083"/>
                <a:gd name="connsiteX0" fmla="*/ 1257300 w 1257300"/>
                <a:gd name="connsiteY0" fmla="*/ 159208 h 683083"/>
                <a:gd name="connsiteX1" fmla="*/ 828675 w 1257300"/>
                <a:gd name="connsiteY1" fmla="*/ 6808 h 683083"/>
                <a:gd name="connsiteX2" fmla="*/ 495300 w 1257300"/>
                <a:gd name="connsiteY2" fmla="*/ 63958 h 683083"/>
                <a:gd name="connsiteX3" fmla="*/ 381000 w 1257300"/>
                <a:gd name="connsiteY3" fmla="*/ 302083 h 683083"/>
                <a:gd name="connsiteX4" fmla="*/ 238125 w 1257300"/>
                <a:gd name="connsiteY4" fmla="*/ 616408 h 683083"/>
                <a:gd name="connsiteX5" fmla="*/ 0 w 1257300"/>
                <a:gd name="connsiteY5" fmla="*/ 683083 h 683083"/>
                <a:gd name="connsiteX6" fmla="*/ 0 w 1257300"/>
                <a:gd name="connsiteY6" fmla="*/ 683083 h 683083"/>
                <a:gd name="connsiteX0" fmla="*/ 1257300 w 1257300"/>
                <a:gd name="connsiteY0" fmla="*/ 159208 h 683083"/>
                <a:gd name="connsiteX1" fmla="*/ 828675 w 1257300"/>
                <a:gd name="connsiteY1" fmla="*/ 6808 h 683083"/>
                <a:gd name="connsiteX2" fmla="*/ 495300 w 1257300"/>
                <a:gd name="connsiteY2" fmla="*/ 63958 h 683083"/>
                <a:gd name="connsiteX3" fmla="*/ 381000 w 1257300"/>
                <a:gd name="connsiteY3" fmla="*/ 302083 h 683083"/>
                <a:gd name="connsiteX4" fmla="*/ 238125 w 1257300"/>
                <a:gd name="connsiteY4" fmla="*/ 616408 h 683083"/>
                <a:gd name="connsiteX5" fmla="*/ 0 w 1257300"/>
                <a:gd name="connsiteY5" fmla="*/ 683083 h 683083"/>
                <a:gd name="connsiteX6" fmla="*/ 0 w 1257300"/>
                <a:gd name="connsiteY6" fmla="*/ 683083 h 683083"/>
                <a:gd name="connsiteX0" fmla="*/ 1323975 w 1323975"/>
                <a:gd name="connsiteY0" fmla="*/ 159208 h 683326"/>
                <a:gd name="connsiteX1" fmla="*/ 895350 w 1323975"/>
                <a:gd name="connsiteY1" fmla="*/ 6808 h 683326"/>
                <a:gd name="connsiteX2" fmla="*/ 561975 w 1323975"/>
                <a:gd name="connsiteY2" fmla="*/ 63958 h 683326"/>
                <a:gd name="connsiteX3" fmla="*/ 447675 w 1323975"/>
                <a:gd name="connsiteY3" fmla="*/ 302083 h 683326"/>
                <a:gd name="connsiteX4" fmla="*/ 304800 w 1323975"/>
                <a:gd name="connsiteY4" fmla="*/ 616408 h 683326"/>
                <a:gd name="connsiteX5" fmla="*/ 66675 w 1323975"/>
                <a:gd name="connsiteY5" fmla="*/ 683083 h 683326"/>
                <a:gd name="connsiteX6" fmla="*/ 0 w 1323975"/>
                <a:gd name="connsiteY6" fmla="*/ 628314 h 683326"/>
                <a:gd name="connsiteX0" fmla="*/ 1323975 w 1323975"/>
                <a:gd name="connsiteY0" fmla="*/ 159208 h 687911"/>
                <a:gd name="connsiteX1" fmla="*/ 895350 w 1323975"/>
                <a:gd name="connsiteY1" fmla="*/ 6808 h 687911"/>
                <a:gd name="connsiteX2" fmla="*/ 561975 w 1323975"/>
                <a:gd name="connsiteY2" fmla="*/ 63958 h 687911"/>
                <a:gd name="connsiteX3" fmla="*/ 447675 w 1323975"/>
                <a:gd name="connsiteY3" fmla="*/ 302083 h 687911"/>
                <a:gd name="connsiteX4" fmla="*/ 304800 w 1323975"/>
                <a:gd name="connsiteY4" fmla="*/ 616408 h 687911"/>
                <a:gd name="connsiteX5" fmla="*/ 85725 w 1323975"/>
                <a:gd name="connsiteY5" fmla="*/ 687845 h 687911"/>
                <a:gd name="connsiteX6" fmla="*/ 0 w 1323975"/>
                <a:gd name="connsiteY6" fmla="*/ 628314 h 687911"/>
                <a:gd name="connsiteX0" fmla="*/ 1323975 w 1323975"/>
                <a:gd name="connsiteY0" fmla="*/ 159208 h 688188"/>
                <a:gd name="connsiteX1" fmla="*/ 895350 w 1323975"/>
                <a:gd name="connsiteY1" fmla="*/ 6808 h 688188"/>
                <a:gd name="connsiteX2" fmla="*/ 561975 w 1323975"/>
                <a:gd name="connsiteY2" fmla="*/ 63958 h 688188"/>
                <a:gd name="connsiteX3" fmla="*/ 447675 w 1323975"/>
                <a:gd name="connsiteY3" fmla="*/ 302083 h 688188"/>
                <a:gd name="connsiteX4" fmla="*/ 288131 w 1323975"/>
                <a:gd name="connsiteY4" fmla="*/ 599739 h 688188"/>
                <a:gd name="connsiteX5" fmla="*/ 85725 w 1323975"/>
                <a:gd name="connsiteY5" fmla="*/ 687845 h 688188"/>
                <a:gd name="connsiteX6" fmla="*/ 0 w 1323975"/>
                <a:gd name="connsiteY6" fmla="*/ 628314 h 688188"/>
                <a:gd name="connsiteX0" fmla="*/ 1323975 w 1323975"/>
                <a:gd name="connsiteY0" fmla="*/ 159208 h 688536"/>
                <a:gd name="connsiteX1" fmla="*/ 895350 w 1323975"/>
                <a:gd name="connsiteY1" fmla="*/ 6808 h 688536"/>
                <a:gd name="connsiteX2" fmla="*/ 561975 w 1323975"/>
                <a:gd name="connsiteY2" fmla="*/ 63958 h 688536"/>
                <a:gd name="connsiteX3" fmla="*/ 447675 w 1323975"/>
                <a:gd name="connsiteY3" fmla="*/ 302083 h 688536"/>
                <a:gd name="connsiteX4" fmla="*/ 288131 w 1323975"/>
                <a:gd name="connsiteY4" fmla="*/ 599739 h 688536"/>
                <a:gd name="connsiteX5" fmla="*/ 85725 w 1323975"/>
                <a:gd name="connsiteY5" fmla="*/ 687845 h 688536"/>
                <a:gd name="connsiteX6" fmla="*/ 0 w 1323975"/>
                <a:gd name="connsiteY6" fmla="*/ 628314 h 688536"/>
                <a:gd name="connsiteX0" fmla="*/ 1347787 w 1347787"/>
                <a:gd name="connsiteY0" fmla="*/ 159208 h 688392"/>
                <a:gd name="connsiteX1" fmla="*/ 919162 w 1347787"/>
                <a:gd name="connsiteY1" fmla="*/ 6808 h 688392"/>
                <a:gd name="connsiteX2" fmla="*/ 585787 w 1347787"/>
                <a:gd name="connsiteY2" fmla="*/ 63958 h 688392"/>
                <a:gd name="connsiteX3" fmla="*/ 471487 w 1347787"/>
                <a:gd name="connsiteY3" fmla="*/ 302083 h 688392"/>
                <a:gd name="connsiteX4" fmla="*/ 311943 w 1347787"/>
                <a:gd name="connsiteY4" fmla="*/ 599739 h 688392"/>
                <a:gd name="connsiteX5" fmla="*/ 109537 w 1347787"/>
                <a:gd name="connsiteY5" fmla="*/ 687845 h 688392"/>
                <a:gd name="connsiteX6" fmla="*/ 0 w 1347787"/>
                <a:gd name="connsiteY6" fmla="*/ 625933 h 68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787" h="688392">
                  <a:moveTo>
                    <a:pt x="1347787" y="159208"/>
                  </a:moveTo>
                  <a:cubicBezTo>
                    <a:pt x="1204912" y="108408"/>
                    <a:pt x="1046162" y="22683"/>
                    <a:pt x="919162" y="6808"/>
                  </a:cubicBezTo>
                  <a:cubicBezTo>
                    <a:pt x="792162" y="-9067"/>
                    <a:pt x="643514" y="49"/>
                    <a:pt x="585787" y="63958"/>
                  </a:cubicBezTo>
                  <a:cubicBezTo>
                    <a:pt x="526770" y="129295"/>
                    <a:pt x="517128" y="212786"/>
                    <a:pt x="471487" y="302083"/>
                  </a:cubicBezTo>
                  <a:cubicBezTo>
                    <a:pt x="425846" y="391380"/>
                    <a:pt x="372268" y="535445"/>
                    <a:pt x="311943" y="599739"/>
                  </a:cubicBezTo>
                  <a:cubicBezTo>
                    <a:pt x="251618" y="664033"/>
                    <a:pt x="161528" y="683479"/>
                    <a:pt x="109537" y="687845"/>
                  </a:cubicBezTo>
                  <a:cubicBezTo>
                    <a:pt x="57546" y="692211"/>
                    <a:pt x="3175" y="670383"/>
                    <a:pt x="0" y="625933"/>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346075" y="3600451"/>
              <a:ext cx="930275" cy="1079500"/>
            </a:xfrm>
            <a:custGeom>
              <a:avLst/>
              <a:gdLst>
                <a:gd name="connsiteX0" fmla="*/ 895350 w 895350"/>
                <a:gd name="connsiteY0" fmla="*/ 1038225 h 1038225"/>
                <a:gd name="connsiteX1" fmla="*/ 666750 w 895350"/>
                <a:gd name="connsiteY1" fmla="*/ 152400 h 1038225"/>
                <a:gd name="connsiteX2" fmla="*/ 0 w 895350"/>
                <a:gd name="connsiteY2" fmla="*/ 0 h 1038225"/>
                <a:gd name="connsiteX0" fmla="*/ 895350 w 895350"/>
                <a:gd name="connsiteY0" fmla="*/ 1038225 h 1038225"/>
                <a:gd name="connsiteX1" fmla="*/ 666750 w 895350"/>
                <a:gd name="connsiteY1" fmla="*/ 152400 h 1038225"/>
                <a:gd name="connsiteX2" fmla="*/ 0 w 895350"/>
                <a:gd name="connsiteY2" fmla="*/ 0 h 1038225"/>
                <a:gd name="connsiteX0" fmla="*/ 904875 w 904875"/>
                <a:gd name="connsiteY0" fmla="*/ 1060450 h 1060450"/>
                <a:gd name="connsiteX1" fmla="*/ 666750 w 904875"/>
                <a:gd name="connsiteY1" fmla="*/ 152400 h 1060450"/>
                <a:gd name="connsiteX2" fmla="*/ 0 w 904875"/>
                <a:gd name="connsiteY2" fmla="*/ 0 h 1060450"/>
                <a:gd name="connsiteX0" fmla="*/ 930275 w 930275"/>
                <a:gd name="connsiteY0" fmla="*/ 1079500 h 1079500"/>
                <a:gd name="connsiteX1" fmla="*/ 692150 w 930275"/>
                <a:gd name="connsiteY1" fmla="*/ 171450 h 1079500"/>
                <a:gd name="connsiteX2" fmla="*/ 0 w 930275"/>
                <a:gd name="connsiteY2" fmla="*/ 0 h 1079500"/>
              </a:gdLst>
              <a:ahLst/>
              <a:cxnLst>
                <a:cxn ang="0">
                  <a:pos x="connsiteX0" y="connsiteY0"/>
                </a:cxn>
                <a:cxn ang="0">
                  <a:pos x="connsiteX1" y="connsiteY1"/>
                </a:cxn>
                <a:cxn ang="0">
                  <a:pos x="connsiteX2" y="connsiteY2"/>
                </a:cxn>
              </a:cxnLst>
              <a:rect l="l" t="t" r="r" b="b"/>
              <a:pathLst>
                <a:path w="930275" h="1079500">
                  <a:moveTo>
                    <a:pt x="930275" y="1079500"/>
                  </a:moveTo>
                  <a:cubicBezTo>
                    <a:pt x="854075" y="784225"/>
                    <a:pt x="847196" y="351367"/>
                    <a:pt x="692150" y="171450"/>
                  </a:cubicBezTo>
                  <a:cubicBezTo>
                    <a:pt x="537104" y="-8467"/>
                    <a:pt x="222250" y="50800"/>
                    <a:pt x="0" y="0"/>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3890963" y="5742903"/>
              <a:ext cx="2005012" cy="655515"/>
            </a:xfrm>
            <a:custGeom>
              <a:avLst/>
              <a:gdLst>
                <a:gd name="connsiteX0" fmla="*/ 1943100 w 1943100"/>
                <a:gd name="connsiteY0" fmla="*/ 600075 h 609600"/>
                <a:gd name="connsiteX1" fmla="*/ 1419225 w 1943100"/>
                <a:gd name="connsiteY1" fmla="*/ 0 h 609600"/>
                <a:gd name="connsiteX2" fmla="*/ 1009650 w 1943100"/>
                <a:gd name="connsiteY2" fmla="*/ 114300 h 609600"/>
                <a:gd name="connsiteX3" fmla="*/ 495300 w 1943100"/>
                <a:gd name="connsiteY3" fmla="*/ 371475 h 609600"/>
                <a:gd name="connsiteX4" fmla="*/ 152400 w 1943100"/>
                <a:gd name="connsiteY4" fmla="*/ 600075 h 609600"/>
                <a:gd name="connsiteX5" fmla="*/ 0 w 1943100"/>
                <a:gd name="connsiteY5" fmla="*/ 609600 h 609600"/>
                <a:gd name="connsiteX0" fmla="*/ 1976437 w 1976437"/>
                <a:gd name="connsiteY0" fmla="*/ 600075 h 635794"/>
                <a:gd name="connsiteX1" fmla="*/ 1452562 w 1976437"/>
                <a:gd name="connsiteY1" fmla="*/ 0 h 635794"/>
                <a:gd name="connsiteX2" fmla="*/ 1042987 w 1976437"/>
                <a:gd name="connsiteY2" fmla="*/ 114300 h 635794"/>
                <a:gd name="connsiteX3" fmla="*/ 528637 w 1976437"/>
                <a:gd name="connsiteY3" fmla="*/ 371475 h 635794"/>
                <a:gd name="connsiteX4" fmla="*/ 185737 w 1976437"/>
                <a:gd name="connsiteY4" fmla="*/ 600075 h 635794"/>
                <a:gd name="connsiteX5" fmla="*/ 0 w 1976437"/>
                <a:gd name="connsiteY5" fmla="*/ 635794 h 635794"/>
                <a:gd name="connsiteX0" fmla="*/ 1976437 w 1976437"/>
                <a:gd name="connsiteY0" fmla="*/ 600075 h 635794"/>
                <a:gd name="connsiteX1" fmla="*/ 1452562 w 1976437"/>
                <a:gd name="connsiteY1" fmla="*/ 0 h 635794"/>
                <a:gd name="connsiteX2" fmla="*/ 1042987 w 1976437"/>
                <a:gd name="connsiteY2" fmla="*/ 114300 h 635794"/>
                <a:gd name="connsiteX3" fmla="*/ 528637 w 1976437"/>
                <a:gd name="connsiteY3" fmla="*/ 371475 h 635794"/>
                <a:gd name="connsiteX4" fmla="*/ 185737 w 1976437"/>
                <a:gd name="connsiteY4" fmla="*/ 600075 h 635794"/>
                <a:gd name="connsiteX5" fmla="*/ 0 w 1976437"/>
                <a:gd name="connsiteY5" fmla="*/ 635794 h 635794"/>
                <a:gd name="connsiteX0" fmla="*/ 1976437 w 1976437"/>
                <a:gd name="connsiteY0" fmla="*/ 600075 h 635794"/>
                <a:gd name="connsiteX1" fmla="*/ 1452562 w 1976437"/>
                <a:gd name="connsiteY1" fmla="*/ 0 h 635794"/>
                <a:gd name="connsiteX2" fmla="*/ 1042987 w 1976437"/>
                <a:gd name="connsiteY2" fmla="*/ 114300 h 635794"/>
                <a:gd name="connsiteX3" fmla="*/ 528637 w 1976437"/>
                <a:gd name="connsiteY3" fmla="*/ 371475 h 635794"/>
                <a:gd name="connsiteX4" fmla="*/ 185737 w 1976437"/>
                <a:gd name="connsiteY4" fmla="*/ 600075 h 635794"/>
                <a:gd name="connsiteX5" fmla="*/ 0 w 1976437"/>
                <a:gd name="connsiteY5" fmla="*/ 635794 h 635794"/>
                <a:gd name="connsiteX0" fmla="*/ 1976437 w 1976437"/>
                <a:gd name="connsiteY0" fmla="*/ 625436 h 661155"/>
                <a:gd name="connsiteX1" fmla="*/ 1452562 w 1976437"/>
                <a:gd name="connsiteY1" fmla="*/ 25361 h 661155"/>
                <a:gd name="connsiteX2" fmla="*/ 1042987 w 1976437"/>
                <a:gd name="connsiteY2" fmla="*/ 139661 h 661155"/>
                <a:gd name="connsiteX3" fmla="*/ 528637 w 1976437"/>
                <a:gd name="connsiteY3" fmla="*/ 396836 h 661155"/>
                <a:gd name="connsiteX4" fmla="*/ 185737 w 1976437"/>
                <a:gd name="connsiteY4" fmla="*/ 625436 h 661155"/>
                <a:gd name="connsiteX5" fmla="*/ 0 w 1976437"/>
                <a:gd name="connsiteY5" fmla="*/ 661155 h 661155"/>
                <a:gd name="connsiteX0" fmla="*/ 1976437 w 1976437"/>
                <a:gd name="connsiteY0" fmla="*/ 618180 h 653899"/>
                <a:gd name="connsiteX1" fmla="*/ 1452562 w 1976437"/>
                <a:gd name="connsiteY1" fmla="*/ 18105 h 653899"/>
                <a:gd name="connsiteX2" fmla="*/ 1095376 w 1976437"/>
                <a:gd name="connsiteY2" fmla="*/ 180031 h 653899"/>
                <a:gd name="connsiteX3" fmla="*/ 1042987 w 1976437"/>
                <a:gd name="connsiteY3" fmla="*/ 132405 h 653899"/>
                <a:gd name="connsiteX4" fmla="*/ 528637 w 1976437"/>
                <a:gd name="connsiteY4" fmla="*/ 389580 h 653899"/>
                <a:gd name="connsiteX5" fmla="*/ 185737 w 1976437"/>
                <a:gd name="connsiteY5" fmla="*/ 618180 h 653899"/>
                <a:gd name="connsiteX6" fmla="*/ 0 w 1976437"/>
                <a:gd name="connsiteY6" fmla="*/ 653899 h 653899"/>
                <a:gd name="connsiteX0" fmla="*/ 1976437 w 1976437"/>
                <a:gd name="connsiteY0" fmla="*/ 625436 h 661155"/>
                <a:gd name="connsiteX1" fmla="*/ 1452562 w 1976437"/>
                <a:gd name="connsiteY1" fmla="*/ 25361 h 661155"/>
                <a:gd name="connsiteX2" fmla="*/ 1042987 w 1976437"/>
                <a:gd name="connsiteY2" fmla="*/ 139661 h 661155"/>
                <a:gd name="connsiteX3" fmla="*/ 528637 w 1976437"/>
                <a:gd name="connsiteY3" fmla="*/ 396836 h 661155"/>
                <a:gd name="connsiteX4" fmla="*/ 185737 w 1976437"/>
                <a:gd name="connsiteY4" fmla="*/ 625436 h 661155"/>
                <a:gd name="connsiteX5" fmla="*/ 0 w 1976437"/>
                <a:gd name="connsiteY5" fmla="*/ 661155 h 661155"/>
                <a:gd name="connsiteX0" fmla="*/ 1976437 w 1976437"/>
                <a:gd name="connsiteY0" fmla="*/ 619796 h 655515"/>
                <a:gd name="connsiteX1" fmla="*/ 1452562 w 1976437"/>
                <a:gd name="connsiteY1" fmla="*/ 19721 h 655515"/>
                <a:gd name="connsiteX2" fmla="*/ 1066800 w 1976437"/>
                <a:gd name="connsiteY2" fmla="*/ 191171 h 655515"/>
                <a:gd name="connsiteX3" fmla="*/ 528637 w 1976437"/>
                <a:gd name="connsiteY3" fmla="*/ 391196 h 655515"/>
                <a:gd name="connsiteX4" fmla="*/ 185737 w 1976437"/>
                <a:gd name="connsiteY4" fmla="*/ 619796 h 655515"/>
                <a:gd name="connsiteX5" fmla="*/ 0 w 1976437"/>
                <a:gd name="connsiteY5" fmla="*/ 655515 h 655515"/>
                <a:gd name="connsiteX0" fmla="*/ 2005012 w 2005012"/>
                <a:gd name="connsiteY0" fmla="*/ 653134 h 655515"/>
                <a:gd name="connsiteX1" fmla="*/ 1452562 w 2005012"/>
                <a:gd name="connsiteY1" fmla="*/ 19721 h 655515"/>
                <a:gd name="connsiteX2" fmla="*/ 1066800 w 2005012"/>
                <a:gd name="connsiteY2" fmla="*/ 191171 h 655515"/>
                <a:gd name="connsiteX3" fmla="*/ 528637 w 2005012"/>
                <a:gd name="connsiteY3" fmla="*/ 391196 h 655515"/>
                <a:gd name="connsiteX4" fmla="*/ 185737 w 2005012"/>
                <a:gd name="connsiteY4" fmla="*/ 619796 h 655515"/>
                <a:gd name="connsiteX5" fmla="*/ 0 w 2005012"/>
                <a:gd name="connsiteY5" fmla="*/ 655515 h 655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5012" h="655515">
                  <a:moveTo>
                    <a:pt x="2005012" y="653134"/>
                  </a:moveTo>
                  <a:lnTo>
                    <a:pt x="1452562" y="19721"/>
                  </a:lnTo>
                  <a:cubicBezTo>
                    <a:pt x="1296987" y="-61242"/>
                    <a:pt x="1220788" y="129259"/>
                    <a:pt x="1066800" y="191171"/>
                  </a:cubicBezTo>
                  <a:cubicBezTo>
                    <a:pt x="912813" y="253084"/>
                    <a:pt x="675481" y="319759"/>
                    <a:pt x="528637" y="391196"/>
                  </a:cubicBezTo>
                  <a:cubicBezTo>
                    <a:pt x="381793" y="462634"/>
                    <a:pt x="273843" y="575743"/>
                    <a:pt x="185737" y="619796"/>
                  </a:cubicBezTo>
                  <a:cubicBezTo>
                    <a:pt x="97631" y="663849"/>
                    <a:pt x="61912" y="643609"/>
                    <a:pt x="0" y="655515"/>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2924175" y="6079331"/>
              <a:ext cx="866775" cy="311944"/>
            </a:xfrm>
            <a:custGeom>
              <a:avLst/>
              <a:gdLst>
                <a:gd name="connsiteX0" fmla="*/ 638175 w 638175"/>
                <a:gd name="connsiteY0" fmla="*/ 200025 h 200025"/>
                <a:gd name="connsiteX1" fmla="*/ 0 w 638175"/>
                <a:gd name="connsiteY1" fmla="*/ 0 h 200025"/>
                <a:gd name="connsiteX0" fmla="*/ 638175 w 638175"/>
                <a:gd name="connsiteY0" fmla="*/ 200025 h 200025"/>
                <a:gd name="connsiteX1" fmla="*/ 342900 w 638175"/>
                <a:gd name="connsiteY1" fmla="*/ 64294 h 200025"/>
                <a:gd name="connsiteX2" fmla="*/ 0 w 638175"/>
                <a:gd name="connsiteY2" fmla="*/ 0 h 200025"/>
                <a:gd name="connsiteX0" fmla="*/ 866775 w 866775"/>
                <a:gd name="connsiteY0" fmla="*/ 311944 h 311944"/>
                <a:gd name="connsiteX1" fmla="*/ 571500 w 866775"/>
                <a:gd name="connsiteY1" fmla="*/ 176213 h 311944"/>
                <a:gd name="connsiteX2" fmla="*/ 0 w 866775"/>
                <a:gd name="connsiteY2" fmla="*/ 0 h 311944"/>
                <a:gd name="connsiteX0" fmla="*/ 866775 w 866775"/>
                <a:gd name="connsiteY0" fmla="*/ 311944 h 311944"/>
                <a:gd name="connsiteX1" fmla="*/ 571500 w 866775"/>
                <a:gd name="connsiteY1" fmla="*/ 176213 h 311944"/>
                <a:gd name="connsiteX2" fmla="*/ 0 w 866775"/>
                <a:gd name="connsiteY2" fmla="*/ 0 h 311944"/>
                <a:gd name="connsiteX0" fmla="*/ 866775 w 866775"/>
                <a:gd name="connsiteY0" fmla="*/ 311944 h 311944"/>
                <a:gd name="connsiteX1" fmla="*/ 571500 w 866775"/>
                <a:gd name="connsiteY1" fmla="*/ 176213 h 311944"/>
                <a:gd name="connsiteX2" fmla="*/ 0 w 866775"/>
                <a:gd name="connsiteY2" fmla="*/ 0 h 311944"/>
                <a:gd name="connsiteX0" fmla="*/ 866775 w 866775"/>
                <a:gd name="connsiteY0" fmla="*/ 311944 h 311944"/>
                <a:gd name="connsiteX1" fmla="*/ 571500 w 866775"/>
                <a:gd name="connsiteY1" fmla="*/ 176213 h 311944"/>
                <a:gd name="connsiteX2" fmla="*/ 0 w 866775"/>
                <a:gd name="connsiteY2" fmla="*/ 0 h 311944"/>
                <a:gd name="connsiteX0" fmla="*/ 866775 w 866775"/>
                <a:gd name="connsiteY0" fmla="*/ 311944 h 311944"/>
                <a:gd name="connsiteX1" fmla="*/ 571500 w 866775"/>
                <a:gd name="connsiteY1" fmla="*/ 176213 h 311944"/>
                <a:gd name="connsiteX2" fmla="*/ 0 w 866775"/>
                <a:gd name="connsiteY2" fmla="*/ 0 h 311944"/>
              </a:gdLst>
              <a:ahLst/>
              <a:cxnLst>
                <a:cxn ang="0">
                  <a:pos x="connsiteX0" y="connsiteY0"/>
                </a:cxn>
                <a:cxn ang="0">
                  <a:pos x="connsiteX1" y="connsiteY1"/>
                </a:cxn>
                <a:cxn ang="0">
                  <a:pos x="connsiteX2" y="connsiteY2"/>
                </a:cxn>
              </a:cxnLst>
              <a:rect l="l" t="t" r="r" b="b"/>
              <a:pathLst>
                <a:path w="866775" h="311944">
                  <a:moveTo>
                    <a:pt x="866775" y="311944"/>
                  </a:moveTo>
                  <a:cubicBezTo>
                    <a:pt x="754856" y="277813"/>
                    <a:pt x="708693" y="242882"/>
                    <a:pt x="571500" y="176213"/>
                  </a:cubicBezTo>
                  <a:cubicBezTo>
                    <a:pt x="392200" y="89082"/>
                    <a:pt x="240506" y="20638"/>
                    <a:pt x="0" y="0"/>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2797175" y="5565774"/>
              <a:ext cx="69850" cy="460375"/>
            </a:xfrm>
            <a:custGeom>
              <a:avLst/>
              <a:gdLst>
                <a:gd name="connsiteX0" fmla="*/ 47625 w 47625"/>
                <a:gd name="connsiteY0" fmla="*/ 400050 h 400050"/>
                <a:gd name="connsiteX1" fmla="*/ 0 w 47625"/>
                <a:gd name="connsiteY1" fmla="*/ 0 h 400050"/>
                <a:gd name="connsiteX0" fmla="*/ 50800 w 50800"/>
                <a:gd name="connsiteY0" fmla="*/ 454025 h 454025"/>
                <a:gd name="connsiteX1" fmla="*/ 0 w 50800"/>
                <a:gd name="connsiteY1" fmla="*/ 0 h 454025"/>
                <a:gd name="connsiteX0" fmla="*/ 69850 w 69850"/>
                <a:gd name="connsiteY0" fmla="*/ 460375 h 460375"/>
                <a:gd name="connsiteX1" fmla="*/ 0 w 69850"/>
                <a:gd name="connsiteY1" fmla="*/ 0 h 460375"/>
              </a:gdLst>
              <a:ahLst/>
              <a:cxnLst>
                <a:cxn ang="0">
                  <a:pos x="connsiteX0" y="connsiteY0"/>
                </a:cxn>
                <a:cxn ang="0">
                  <a:pos x="connsiteX1" y="connsiteY1"/>
                </a:cxn>
              </a:cxnLst>
              <a:rect l="l" t="t" r="r" b="b"/>
              <a:pathLst>
                <a:path w="69850" h="460375">
                  <a:moveTo>
                    <a:pt x="69850" y="460375"/>
                  </a:moveTo>
                  <a:lnTo>
                    <a:pt x="0" y="0"/>
                  </a:ln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1450975" y="6042239"/>
              <a:ext cx="1377950" cy="445092"/>
            </a:xfrm>
            <a:custGeom>
              <a:avLst/>
              <a:gdLst>
                <a:gd name="connsiteX0" fmla="*/ 1238250 w 1238250"/>
                <a:gd name="connsiteY0" fmla="*/ 38100 h 409575"/>
                <a:gd name="connsiteX1" fmla="*/ 857250 w 1238250"/>
                <a:gd name="connsiteY1" fmla="*/ 0 h 409575"/>
                <a:gd name="connsiteX2" fmla="*/ 657225 w 1238250"/>
                <a:gd name="connsiteY2" fmla="*/ 409575 h 409575"/>
                <a:gd name="connsiteX3" fmla="*/ 257175 w 1238250"/>
                <a:gd name="connsiteY3" fmla="*/ 381000 h 409575"/>
                <a:gd name="connsiteX4" fmla="*/ 0 w 1238250"/>
                <a:gd name="connsiteY4" fmla="*/ 314325 h 409575"/>
                <a:gd name="connsiteX0" fmla="*/ 1238250 w 1238250"/>
                <a:gd name="connsiteY0" fmla="*/ 60065 h 431540"/>
                <a:gd name="connsiteX1" fmla="*/ 857250 w 1238250"/>
                <a:gd name="connsiteY1" fmla="*/ 21965 h 431540"/>
                <a:gd name="connsiteX2" fmla="*/ 657225 w 1238250"/>
                <a:gd name="connsiteY2" fmla="*/ 431540 h 431540"/>
                <a:gd name="connsiteX3" fmla="*/ 257175 w 1238250"/>
                <a:gd name="connsiteY3" fmla="*/ 402965 h 431540"/>
                <a:gd name="connsiteX4" fmla="*/ 0 w 1238250"/>
                <a:gd name="connsiteY4" fmla="*/ 336290 h 431540"/>
                <a:gd name="connsiteX0" fmla="*/ 1238250 w 1238250"/>
                <a:gd name="connsiteY0" fmla="*/ 60065 h 431687"/>
                <a:gd name="connsiteX1" fmla="*/ 857250 w 1238250"/>
                <a:gd name="connsiteY1" fmla="*/ 21965 h 431687"/>
                <a:gd name="connsiteX2" fmla="*/ 657225 w 1238250"/>
                <a:gd name="connsiteY2" fmla="*/ 431540 h 431687"/>
                <a:gd name="connsiteX3" fmla="*/ 257175 w 1238250"/>
                <a:gd name="connsiteY3" fmla="*/ 402965 h 431687"/>
                <a:gd name="connsiteX4" fmla="*/ 0 w 1238250"/>
                <a:gd name="connsiteY4" fmla="*/ 336290 h 431687"/>
                <a:gd name="connsiteX0" fmla="*/ 1238250 w 1238250"/>
                <a:gd name="connsiteY0" fmla="*/ 60065 h 431687"/>
                <a:gd name="connsiteX1" fmla="*/ 857250 w 1238250"/>
                <a:gd name="connsiteY1" fmla="*/ 21965 h 431687"/>
                <a:gd name="connsiteX2" fmla="*/ 657225 w 1238250"/>
                <a:gd name="connsiteY2" fmla="*/ 431540 h 431687"/>
                <a:gd name="connsiteX3" fmla="*/ 0 w 1238250"/>
                <a:gd name="connsiteY3" fmla="*/ 336290 h 431687"/>
                <a:gd name="connsiteX0" fmla="*/ 1244600 w 1244600"/>
                <a:gd name="connsiteY0" fmla="*/ 60065 h 441870"/>
                <a:gd name="connsiteX1" fmla="*/ 863600 w 1244600"/>
                <a:gd name="connsiteY1" fmla="*/ 21965 h 441870"/>
                <a:gd name="connsiteX2" fmla="*/ 663575 w 1244600"/>
                <a:gd name="connsiteY2" fmla="*/ 431540 h 441870"/>
                <a:gd name="connsiteX3" fmla="*/ 0 w 1244600"/>
                <a:gd name="connsiteY3" fmla="*/ 307715 h 441870"/>
                <a:gd name="connsiteX0" fmla="*/ 1377950 w 1377950"/>
                <a:gd name="connsiteY0" fmla="*/ 50587 h 445092"/>
                <a:gd name="connsiteX1" fmla="*/ 863600 w 1377950"/>
                <a:gd name="connsiteY1" fmla="*/ 25187 h 445092"/>
                <a:gd name="connsiteX2" fmla="*/ 663575 w 1377950"/>
                <a:gd name="connsiteY2" fmla="*/ 434762 h 445092"/>
                <a:gd name="connsiteX3" fmla="*/ 0 w 1377950"/>
                <a:gd name="connsiteY3" fmla="*/ 310937 h 445092"/>
              </a:gdLst>
              <a:ahLst/>
              <a:cxnLst>
                <a:cxn ang="0">
                  <a:pos x="connsiteX0" y="connsiteY0"/>
                </a:cxn>
                <a:cxn ang="0">
                  <a:pos x="connsiteX1" y="connsiteY1"/>
                </a:cxn>
                <a:cxn ang="0">
                  <a:pos x="connsiteX2" y="connsiteY2"/>
                </a:cxn>
                <a:cxn ang="0">
                  <a:pos x="connsiteX3" y="connsiteY3"/>
                </a:cxn>
              </a:cxnLst>
              <a:rect l="l" t="t" r="r" b="b"/>
              <a:pathLst>
                <a:path w="1377950" h="445092">
                  <a:moveTo>
                    <a:pt x="1377950" y="50587"/>
                  </a:moveTo>
                  <a:cubicBezTo>
                    <a:pt x="1250950" y="37887"/>
                    <a:pt x="982663" y="-38842"/>
                    <a:pt x="863600" y="25187"/>
                  </a:cubicBezTo>
                  <a:cubicBezTo>
                    <a:pt x="744538" y="89216"/>
                    <a:pt x="807508" y="387137"/>
                    <a:pt x="663575" y="434762"/>
                  </a:cubicBezTo>
                  <a:cubicBezTo>
                    <a:pt x="519642" y="482387"/>
                    <a:pt x="221192" y="352212"/>
                    <a:pt x="0" y="310937"/>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266700" y="5753101"/>
              <a:ext cx="1092200" cy="584200"/>
            </a:xfrm>
            <a:custGeom>
              <a:avLst/>
              <a:gdLst>
                <a:gd name="connsiteX0" fmla="*/ 952500 w 952500"/>
                <a:gd name="connsiteY0" fmla="*/ 542925 h 542925"/>
                <a:gd name="connsiteX1" fmla="*/ 542925 w 952500"/>
                <a:gd name="connsiteY1" fmla="*/ 285750 h 542925"/>
                <a:gd name="connsiteX2" fmla="*/ 0 w 952500"/>
                <a:gd name="connsiteY2" fmla="*/ 0 h 542925"/>
                <a:gd name="connsiteX0" fmla="*/ 952500 w 952500"/>
                <a:gd name="connsiteY0" fmla="*/ 542925 h 542925"/>
                <a:gd name="connsiteX1" fmla="*/ 488950 w 952500"/>
                <a:gd name="connsiteY1" fmla="*/ 317500 h 542925"/>
                <a:gd name="connsiteX2" fmla="*/ 0 w 952500"/>
                <a:gd name="connsiteY2" fmla="*/ 0 h 542925"/>
                <a:gd name="connsiteX0" fmla="*/ 1044575 w 1044575"/>
                <a:gd name="connsiteY0" fmla="*/ 546100 h 546100"/>
                <a:gd name="connsiteX1" fmla="*/ 488950 w 1044575"/>
                <a:gd name="connsiteY1" fmla="*/ 317500 h 546100"/>
                <a:gd name="connsiteX2" fmla="*/ 0 w 1044575"/>
                <a:gd name="connsiteY2" fmla="*/ 0 h 546100"/>
                <a:gd name="connsiteX0" fmla="*/ 1044575 w 1044575"/>
                <a:gd name="connsiteY0" fmla="*/ 546100 h 546100"/>
                <a:gd name="connsiteX1" fmla="*/ 488950 w 1044575"/>
                <a:gd name="connsiteY1" fmla="*/ 317500 h 546100"/>
                <a:gd name="connsiteX2" fmla="*/ 0 w 1044575"/>
                <a:gd name="connsiteY2" fmla="*/ 0 h 546100"/>
                <a:gd name="connsiteX0" fmla="*/ 1044575 w 1044575"/>
                <a:gd name="connsiteY0" fmla="*/ 546100 h 546100"/>
                <a:gd name="connsiteX1" fmla="*/ 488950 w 1044575"/>
                <a:gd name="connsiteY1" fmla="*/ 317500 h 546100"/>
                <a:gd name="connsiteX2" fmla="*/ 0 w 1044575"/>
                <a:gd name="connsiteY2" fmla="*/ 0 h 546100"/>
                <a:gd name="connsiteX0" fmla="*/ 1092200 w 1092200"/>
                <a:gd name="connsiteY0" fmla="*/ 584200 h 584200"/>
                <a:gd name="connsiteX1" fmla="*/ 536575 w 1092200"/>
                <a:gd name="connsiteY1" fmla="*/ 355600 h 584200"/>
                <a:gd name="connsiteX2" fmla="*/ 0 w 1092200"/>
                <a:gd name="connsiteY2" fmla="*/ 0 h 584200"/>
                <a:gd name="connsiteX0" fmla="*/ 1092200 w 1092200"/>
                <a:gd name="connsiteY0" fmla="*/ 584200 h 584200"/>
                <a:gd name="connsiteX1" fmla="*/ 536575 w 1092200"/>
                <a:gd name="connsiteY1" fmla="*/ 355600 h 584200"/>
                <a:gd name="connsiteX2" fmla="*/ 0 w 1092200"/>
                <a:gd name="connsiteY2" fmla="*/ 0 h 584200"/>
              </a:gdLst>
              <a:ahLst/>
              <a:cxnLst>
                <a:cxn ang="0">
                  <a:pos x="connsiteX0" y="connsiteY0"/>
                </a:cxn>
                <a:cxn ang="0">
                  <a:pos x="connsiteX1" y="connsiteY1"/>
                </a:cxn>
                <a:cxn ang="0">
                  <a:pos x="connsiteX2" y="connsiteY2"/>
                </a:cxn>
              </a:cxnLst>
              <a:rect l="l" t="t" r="r" b="b"/>
              <a:pathLst>
                <a:path w="1092200" h="584200">
                  <a:moveTo>
                    <a:pt x="1092200" y="584200"/>
                  </a:moveTo>
                  <a:cubicBezTo>
                    <a:pt x="884767" y="546100"/>
                    <a:pt x="718608" y="452967"/>
                    <a:pt x="536575" y="355600"/>
                  </a:cubicBezTo>
                  <a:cubicBezTo>
                    <a:pt x="354542" y="258233"/>
                    <a:pt x="140758" y="162983"/>
                    <a:pt x="0" y="0"/>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a:xfrm>
              <a:off x="-9524" y="5334001"/>
              <a:ext cx="177800" cy="260350"/>
            </a:xfrm>
            <a:custGeom>
              <a:avLst/>
              <a:gdLst>
                <a:gd name="connsiteX0" fmla="*/ 161925 w 161925"/>
                <a:gd name="connsiteY0" fmla="*/ 238125 h 238125"/>
                <a:gd name="connsiteX1" fmla="*/ 0 w 161925"/>
                <a:gd name="connsiteY1" fmla="*/ 0 h 238125"/>
                <a:gd name="connsiteX0" fmla="*/ 177800 w 177800"/>
                <a:gd name="connsiteY0" fmla="*/ 260350 h 260350"/>
                <a:gd name="connsiteX1" fmla="*/ 0 w 177800"/>
                <a:gd name="connsiteY1" fmla="*/ 0 h 260350"/>
              </a:gdLst>
              <a:ahLst/>
              <a:cxnLst>
                <a:cxn ang="0">
                  <a:pos x="connsiteX0" y="connsiteY0"/>
                </a:cxn>
                <a:cxn ang="0">
                  <a:pos x="connsiteX1" y="connsiteY1"/>
                </a:cxn>
              </a:cxnLst>
              <a:rect l="l" t="t" r="r" b="b"/>
              <a:pathLst>
                <a:path w="177800" h="260350">
                  <a:moveTo>
                    <a:pt x="177800" y="260350"/>
                  </a:moveTo>
                  <a:lnTo>
                    <a:pt x="0" y="0"/>
                  </a:ln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5470525" y="3486150"/>
              <a:ext cx="658464" cy="1924050"/>
            </a:xfrm>
            <a:custGeom>
              <a:avLst/>
              <a:gdLst>
                <a:gd name="connsiteX0" fmla="*/ 0 w 600075"/>
                <a:gd name="connsiteY0" fmla="*/ 1905000 h 1905000"/>
                <a:gd name="connsiteX1" fmla="*/ 590550 w 600075"/>
                <a:gd name="connsiteY1" fmla="*/ 1866900 h 1905000"/>
                <a:gd name="connsiteX2" fmla="*/ 600075 w 600075"/>
                <a:gd name="connsiteY2" fmla="*/ 1181100 h 1905000"/>
                <a:gd name="connsiteX3" fmla="*/ 419100 w 600075"/>
                <a:gd name="connsiteY3" fmla="*/ 476250 h 1905000"/>
                <a:gd name="connsiteX4" fmla="*/ 600075 w 600075"/>
                <a:gd name="connsiteY4" fmla="*/ 0 h 1905000"/>
                <a:gd name="connsiteX5" fmla="*/ 600075 w 600075"/>
                <a:gd name="connsiteY5" fmla="*/ 0 h 1905000"/>
                <a:gd name="connsiteX0" fmla="*/ 0 w 654050"/>
                <a:gd name="connsiteY0" fmla="*/ 1924050 h 1924050"/>
                <a:gd name="connsiteX1" fmla="*/ 644525 w 654050"/>
                <a:gd name="connsiteY1" fmla="*/ 1866900 h 1924050"/>
                <a:gd name="connsiteX2" fmla="*/ 654050 w 654050"/>
                <a:gd name="connsiteY2" fmla="*/ 1181100 h 1924050"/>
                <a:gd name="connsiteX3" fmla="*/ 473075 w 654050"/>
                <a:gd name="connsiteY3" fmla="*/ 476250 h 1924050"/>
                <a:gd name="connsiteX4" fmla="*/ 654050 w 654050"/>
                <a:gd name="connsiteY4" fmla="*/ 0 h 1924050"/>
                <a:gd name="connsiteX5" fmla="*/ 654050 w 654050"/>
                <a:gd name="connsiteY5" fmla="*/ 0 h 1924050"/>
                <a:gd name="connsiteX0" fmla="*/ 0 w 703202"/>
                <a:gd name="connsiteY0" fmla="*/ 1924050 h 1924050"/>
                <a:gd name="connsiteX1" fmla="*/ 644525 w 703202"/>
                <a:gd name="connsiteY1" fmla="*/ 1866900 h 1924050"/>
                <a:gd name="connsiteX2" fmla="*/ 654050 w 703202"/>
                <a:gd name="connsiteY2" fmla="*/ 1181100 h 1924050"/>
                <a:gd name="connsiteX3" fmla="*/ 473075 w 703202"/>
                <a:gd name="connsiteY3" fmla="*/ 476250 h 1924050"/>
                <a:gd name="connsiteX4" fmla="*/ 654050 w 703202"/>
                <a:gd name="connsiteY4" fmla="*/ 0 h 1924050"/>
                <a:gd name="connsiteX5" fmla="*/ 654050 w 703202"/>
                <a:gd name="connsiteY5" fmla="*/ 0 h 1924050"/>
                <a:gd name="connsiteX0" fmla="*/ 0 w 658464"/>
                <a:gd name="connsiteY0" fmla="*/ 1924050 h 1924050"/>
                <a:gd name="connsiteX1" fmla="*/ 644525 w 658464"/>
                <a:gd name="connsiteY1" fmla="*/ 1866900 h 1924050"/>
                <a:gd name="connsiteX2" fmla="*/ 654050 w 658464"/>
                <a:gd name="connsiteY2" fmla="*/ 1181100 h 1924050"/>
                <a:gd name="connsiteX3" fmla="*/ 473075 w 658464"/>
                <a:gd name="connsiteY3" fmla="*/ 476250 h 1924050"/>
                <a:gd name="connsiteX4" fmla="*/ 654050 w 658464"/>
                <a:gd name="connsiteY4" fmla="*/ 0 h 1924050"/>
                <a:gd name="connsiteX5" fmla="*/ 654050 w 658464"/>
                <a:gd name="connsiteY5" fmla="*/ 0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464" h="1924050">
                  <a:moveTo>
                    <a:pt x="0" y="1924050"/>
                  </a:moveTo>
                  <a:lnTo>
                    <a:pt x="644525" y="1866900"/>
                  </a:lnTo>
                  <a:cubicBezTo>
                    <a:pt x="559858" y="1622425"/>
                    <a:pt x="682625" y="1412875"/>
                    <a:pt x="654050" y="1181100"/>
                  </a:cubicBezTo>
                  <a:cubicBezTo>
                    <a:pt x="625475" y="949325"/>
                    <a:pt x="473075" y="673100"/>
                    <a:pt x="473075" y="476250"/>
                  </a:cubicBezTo>
                  <a:lnTo>
                    <a:pt x="654050" y="0"/>
                  </a:lnTo>
                  <a:lnTo>
                    <a:pt x="654050" y="0"/>
                  </a:ln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6071390" y="221456"/>
              <a:ext cx="169063" cy="3131344"/>
            </a:xfrm>
            <a:custGeom>
              <a:avLst/>
              <a:gdLst>
                <a:gd name="connsiteX0" fmla="*/ 66675 w 238125"/>
                <a:gd name="connsiteY0" fmla="*/ 2962275 h 2962275"/>
                <a:gd name="connsiteX1" fmla="*/ 238125 w 238125"/>
                <a:gd name="connsiteY1" fmla="*/ 2095500 h 2962275"/>
                <a:gd name="connsiteX2" fmla="*/ 0 w 238125"/>
                <a:gd name="connsiteY2" fmla="*/ 847725 h 2962275"/>
                <a:gd name="connsiteX3" fmla="*/ 47625 w 238125"/>
                <a:gd name="connsiteY3" fmla="*/ 542925 h 2962275"/>
                <a:gd name="connsiteX4" fmla="*/ 66675 w 238125"/>
                <a:gd name="connsiteY4" fmla="*/ 0 h 2962275"/>
                <a:gd name="connsiteX0" fmla="*/ 66675 w 238817"/>
                <a:gd name="connsiteY0" fmla="*/ 2962275 h 2962275"/>
                <a:gd name="connsiteX1" fmla="*/ 238125 w 238817"/>
                <a:gd name="connsiteY1" fmla="*/ 2095500 h 2962275"/>
                <a:gd name="connsiteX2" fmla="*/ 0 w 238817"/>
                <a:gd name="connsiteY2" fmla="*/ 847725 h 2962275"/>
                <a:gd name="connsiteX3" fmla="*/ 47625 w 238817"/>
                <a:gd name="connsiteY3" fmla="*/ 542925 h 2962275"/>
                <a:gd name="connsiteX4" fmla="*/ 66675 w 238817"/>
                <a:gd name="connsiteY4" fmla="*/ 0 h 2962275"/>
                <a:gd name="connsiteX0" fmla="*/ 66675 w 163503"/>
                <a:gd name="connsiteY0" fmla="*/ 2962275 h 2962275"/>
                <a:gd name="connsiteX1" fmla="*/ 161925 w 163503"/>
                <a:gd name="connsiteY1" fmla="*/ 2042160 h 2962275"/>
                <a:gd name="connsiteX2" fmla="*/ 0 w 163503"/>
                <a:gd name="connsiteY2" fmla="*/ 847725 h 2962275"/>
                <a:gd name="connsiteX3" fmla="*/ 47625 w 163503"/>
                <a:gd name="connsiteY3" fmla="*/ 542925 h 2962275"/>
                <a:gd name="connsiteX4" fmla="*/ 66675 w 163503"/>
                <a:gd name="connsiteY4" fmla="*/ 0 h 2962275"/>
                <a:gd name="connsiteX0" fmla="*/ 72235 w 169063"/>
                <a:gd name="connsiteY0" fmla="*/ 2962275 h 2962275"/>
                <a:gd name="connsiteX1" fmla="*/ 167485 w 169063"/>
                <a:gd name="connsiteY1" fmla="*/ 2042160 h 2962275"/>
                <a:gd name="connsiteX2" fmla="*/ 5560 w 169063"/>
                <a:gd name="connsiteY2" fmla="*/ 847725 h 2962275"/>
                <a:gd name="connsiteX3" fmla="*/ 53185 w 169063"/>
                <a:gd name="connsiteY3" fmla="*/ 542925 h 2962275"/>
                <a:gd name="connsiteX4" fmla="*/ 72235 w 169063"/>
                <a:gd name="connsiteY4" fmla="*/ 0 h 2962275"/>
                <a:gd name="connsiteX0" fmla="*/ 72235 w 169063"/>
                <a:gd name="connsiteY0" fmla="*/ 3131344 h 3131344"/>
                <a:gd name="connsiteX1" fmla="*/ 167485 w 169063"/>
                <a:gd name="connsiteY1" fmla="*/ 2211229 h 3131344"/>
                <a:gd name="connsiteX2" fmla="*/ 5560 w 169063"/>
                <a:gd name="connsiteY2" fmla="*/ 1016794 h 3131344"/>
                <a:gd name="connsiteX3" fmla="*/ 53185 w 169063"/>
                <a:gd name="connsiteY3" fmla="*/ 711994 h 3131344"/>
                <a:gd name="connsiteX4" fmla="*/ 72235 w 169063"/>
                <a:gd name="connsiteY4" fmla="*/ 0 h 3131344"/>
                <a:gd name="connsiteX0" fmla="*/ 72235 w 169063"/>
                <a:gd name="connsiteY0" fmla="*/ 3131344 h 3131344"/>
                <a:gd name="connsiteX1" fmla="*/ 167485 w 169063"/>
                <a:gd name="connsiteY1" fmla="*/ 2211229 h 3131344"/>
                <a:gd name="connsiteX2" fmla="*/ 5560 w 169063"/>
                <a:gd name="connsiteY2" fmla="*/ 1016794 h 3131344"/>
                <a:gd name="connsiteX3" fmla="*/ 53185 w 169063"/>
                <a:gd name="connsiteY3" fmla="*/ 711994 h 3131344"/>
                <a:gd name="connsiteX4" fmla="*/ 72235 w 169063"/>
                <a:gd name="connsiteY4" fmla="*/ 0 h 3131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63" h="3131344">
                  <a:moveTo>
                    <a:pt x="72235" y="3131344"/>
                  </a:moveTo>
                  <a:cubicBezTo>
                    <a:pt x="129385" y="2842419"/>
                    <a:pt x="178597" y="2563654"/>
                    <a:pt x="167485" y="2211229"/>
                  </a:cubicBezTo>
                  <a:cubicBezTo>
                    <a:pt x="156373" y="1858804"/>
                    <a:pt x="-34687" y="1274372"/>
                    <a:pt x="5560" y="1016794"/>
                  </a:cubicBezTo>
                  <a:lnTo>
                    <a:pt x="53185" y="711994"/>
                  </a:lnTo>
                  <a:cubicBezTo>
                    <a:pt x="79403" y="544200"/>
                    <a:pt x="65885" y="237331"/>
                    <a:pt x="72235" y="0"/>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7267575" y="1981201"/>
              <a:ext cx="1866900" cy="707091"/>
            </a:xfrm>
            <a:custGeom>
              <a:avLst/>
              <a:gdLst>
                <a:gd name="connsiteX0" fmla="*/ 1790700 w 1790700"/>
                <a:gd name="connsiteY0" fmla="*/ 0 h 676275"/>
                <a:gd name="connsiteX1" fmla="*/ 1409700 w 1790700"/>
                <a:gd name="connsiteY1" fmla="*/ 295275 h 676275"/>
                <a:gd name="connsiteX2" fmla="*/ 638175 w 1790700"/>
                <a:gd name="connsiteY2" fmla="*/ 676275 h 676275"/>
                <a:gd name="connsiteX3" fmla="*/ 0 w 1790700"/>
                <a:gd name="connsiteY3" fmla="*/ 676275 h 676275"/>
                <a:gd name="connsiteX0" fmla="*/ 1866900 w 1866900"/>
                <a:gd name="connsiteY0" fmla="*/ 0 h 685800"/>
                <a:gd name="connsiteX1" fmla="*/ 1485900 w 1866900"/>
                <a:gd name="connsiteY1" fmla="*/ 295275 h 685800"/>
                <a:gd name="connsiteX2" fmla="*/ 714375 w 1866900"/>
                <a:gd name="connsiteY2" fmla="*/ 676275 h 685800"/>
                <a:gd name="connsiteX3" fmla="*/ 0 w 1866900"/>
                <a:gd name="connsiteY3" fmla="*/ 685800 h 685800"/>
                <a:gd name="connsiteX0" fmla="*/ 1866900 w 1866900"/>
                <a:gd name="connsiteY0" fmla="*/ 0 h 707091"/>
                <a:gd name="connsiteX1" fmla="*/ 1485900 w 1866900"/>
                <a:gd name="connsiteY1" fmla="*/ 295275 h 707091"/>
                <a:gd name="connsiteX2" fmla="*/ 714375 w 1866900"/>
                <a:gd name="connsiteY2" fmla="*/ 676275 h 707091"/>
                <a:gd name="connsiteX3" fmla="*/ 0 w 1866900"/>
                <a:gd name="connsiteY3" fmla="*/ 685800 h 707091"/>
                <a:gd name="connsiteX0" fmla="*/ 1866900 w 1866900"/>
                <a:gd name="connsiteY0" fmla="*/ 0 h 707091"/>
                <a:gd name="connsiteX1" fmla="*/ 1485900 w 1866900"/>
                <a:gd name="connsiteY1" fmla="*/ 295275 h 707091"/>
                <a:gd name="connsiteX2" fmla="*/ 714375 w 1866900"/>
                <a:gd name="connsiteY2" fmla="*/ 676275 h 707091"/>
                <a:gd name="connsiteX3" fmla="*/ 0 w 1866900"/>
                <a:gd name="connsiteY3" fmla="*/ 685800 h 707091"/>
              </a:gdLst>
              <a:ahLst/>
              <a:cxnLst>
                <a:cxn ang="0">
                  <a:pos x="connsiteX0" y="connsiteY0"/>
                </a:cxn>
                <a:cxn ang="0">
                  <a:pos x="connsiteX1" y="connsiteY1"/>
                </a:cxn>
                <a:cxn ang="0">
                  <a:pos x="connsiteX2" y="connsiteY2"/>
                </a:cxn>
                <a:cxn ang="0">
                  <a:pos x="connsiteX3" y="connsiteY3"/>
                </a:cxn>
              </a:cxnLst>
              <a:rect l="l" t="t" r="r" b="b"/>
              <a:pathLst>
                <a:path w="1866900" h="707091">
                  <a:moveTo>
                    <a:pt x="1866900" y="0"/>
                  </a:moveTo>
                  <a:cubicBezTo>
                    <a:pt x="1739900" y="98425"/>
                    <a:pt x="1677987" y="182563"/>
                    <a:pt x="1485900" y="295275"/>
                  </a:cubicBezTo>
                  <a:cubicBezTo>
                    <a:pt x="1293813" y="407987"/>
                    <a:pt x="962025" y="611188"/>
                    <a:pt x="714375" y="676275"/>
                  </a:cubicBezTo>
                  <a:cubicBezTo>
                    <a:pt x="466725" y="741362"/>
                    <a:pt x="238125" y="682625"/>
                    <a:pt x="0" y="685800"/>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6486525" y="1962150"/>
              <a:ext cx="666750" cy="666750"/>
            </a:xfrm>
            <a:custGeom>
              <a:avLst/>
              <a:gdLst>
                <a:gd name="connsiteX0" fmla="*/ 666750 w 666750"/>
                <a:gd name="connsiteY0" fmla="*/ 666750 h 666750"/>
                <a:gd name="connsiteX1" fmla="*/ 371475 w 666750"/>
                <a:gd name="connsiteY1" fmla="*/ 571500 h 666750"/>
                <a:gd name="connsiteX2" fmla="*/ 133350 w 666750"/>
                <a:gd name="connsiteY2" fmla="*/ 314325 h 666750"/>
                <a:gd name="connsiteX3" fmla="*/ 0 w 666750"/>
                <a:gd name="connsiteY3" fmla="*/ 0 h 666750"/>
                <a:gd name="connsiteX4" fmla="*/ 0 w 666750"/>
                <a:gd name="connsiteY4" fmla="*/ 0 h 666750"/>
                <a:gd name="connsiteX0" fmla="*/ 666750 w 666750"/>
                <a:gd name="connsiteY0" fmla="*/ 666750 h 666750"/>
                <a:gd name="connsiteX1" fmla="*/ 371475 w 666750"/>
                <a:gd name="connsiteY1" fmla="*/ 571500 h 666750"/>
                <a:gd name="connsiteX2" fmla="*/ 133350 w 666750"/>
                <a:gd name="connsiteY2" fmla="*/ 314325 h 666750"/>
                <a:gd name="connsiteX3" fmla="*/ 0 w 666750"/>
                <a:gd name="connsiteY3" fmla="*/ 0 h 666750"/>
                <a:gd name="connsiteX4" fmla="*/ 0 w 666750"/>
                <a:gd name="connsiteY4" fmla="*/ 0 h 666750"/>
                <a:gd name="connsiteX0" fmla="*/ 666750 w 666750"/>
                <a:gd name="connsiteY0" fmla="*/ 666750 h 666750"/>
                <a:gd name="connsiteX1" fmla="*/ 371475 w 666750"/>
                <a:gd name="connsiteY1" fmla="*/ 571500 h 666750"/>
                <a:gd name="connsiteX2" fmla="*/ 133350 w 666750"/>
                <a:gd name="connsiteY2" fmla="*/ 314325 h 666750"/>
                <a:gd name="connsiteX3" fmla="*/ 0 w 666750"/>
                <a:gd name="connsiteY3" fmla="*/ 0 h 666750"/>
                <a:gd name="connsiteX4" fmla="*/ 0 w 666750"/>
                <a:gd name="connsiteY4" fmla="*/ 0 h 666750"/>
                <a:gd name="connsiteX0" fmla="*/ 666750 w 666750"/>
                <a:gd name="connsiteY0" fmla="*/ 666750 h 666750"/>
                <a:gd name="connsiteX1" fmla="*/ 381000 w 666750"/>
                <a:gd name="connsiteY1" fmla="*/ 554831 h 666750"/>
                <a:gd name="connsiteX2" fmla="*/ 133350 w 666750"/>
                <a:gd name="connsiteY2" fmla="*/ 314325 h 666750"/>
                <a:gd name="connsiteX3" fmla="*/ 0 w 666750"/>
                <a:gd name="connsiteY3" fmla="*/ 0 h 666750"/>
                <a:gd name="connsiteX4" fmla="*/ 0 w 666750"/>
                <a:gd name="connsiteY4" fmla="*/ 0 h 666750"/>
                <a:gd name="connsiteX0" fmla="*/ 666750 w 666750"/>
                <a:gd name="connsiteY0" fmla="*/ 666750 h 666750"/>
                <a:gd name="connsiteX1" fmla="*/ 388144 w 666750"/>
                <a:gd name="connsiteY1" fmla="*/ 545306 h 666750"/>
                <a:gd name="connsiteX2" fmla="*/ 133350 w 666750"/>
                <a:gd name="connsiteY2" fmla="*/ 314325 h 666750"/>
                <a:gd name="connsiteX3" fmla="*/ 0 w 666750"/>
                <a:gd name="connsiteY3" fmla="*/ 0 h 666750"/>
                <a:gd name="connsiteX4" fmla="*/ 0 w 666750"/>
                <a:gd name="connsiteY4" fmla="*/ 0 h 666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666750">
                  <a:moveTo>
                    <a:pt x="666750" y="666750"/>
                  </a:moveTo>
                  <a:cubicBezTo>
                    <a:pt x="568325" y="635000"/>
                    <a:pt x="477044" y="604043"/>
                    <a:pt x="388144" y="545306"/>
                  </a:cubicBezTo>
                  <a:cubicBezTo>
                    <a:pt x="299244" y="486569"/>
                    <a:pt x="198041" y="405209"/>
                    <a:pt x="133350" y="314325"/>
                  </a:cubicBezTo>
                  <a:cubicBezTo>
                    <a:pt x="68659" y="223441"/>
                    <a:pt x="22225" y="52387"/>
                    <a:pt x="0" y="0"/>
                  </a:cubicBezTo>
                  <a:lnTo>
                    <a:pt x="0" y="0"/>
                  </a:ln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6362700" y="1209675"/>
              <a:ext cx="104775" cy="600075"/>
            </a:xfrm>
            <a:custGeom>
              <a:avLst/>
              <a:gdLst>
                <a:gd name="connsiteX0" fmla="*/ 104775 w 104775"/>
                <a:gd name="connsiteY0" fmla="*/ 600075 h 600075"/>
                <a:gd name="connsiteX1" fmla="*/ 0 w 104775"/>
                <a:gd name="connsiteY1" fmla="*/ 0 h 600075"/>
                <a:gd name="connsiteX0" fmla="*/ 104775 w 104775"/>
                <a:gd name="connsiteY0" fmla="*/ 600075 h 600075"/>
                <a:gd name="connsiteX1" fmla="*/ 71438 w 104775"/>
                <a:gd name="connsiteY1" fmla="*/ 245269 h 600075"/>
                <a:gd name="connsiteX2" fmla="*/ 0 w 104775"/>
                <a:gd name="connsiteY2" fmla="*/ 0 h 600075"/>
              </a:gdLst>
              <a:ahLst/>
              <a:cxnLst>
                <a:cxn ang="0">
                  <a:pos x="connsiteX0" y="connsiteY0"/>
                </a:cxn>
                <a:cxn ang="0">
                  <a:pos x="connsiteX1" y="connsiteY1"/>
                </a:cxn>
                <a:cxn ang="0">
                  <a:pos x="connsiteX2" y="connsiteY2"/>
                </a:cxn>
              </a:cxnLst>
              <a:rect l="l" t="t" r="r" b="b"/>
              <a:pathLst>
                <a:path w="104775" h="600075">
                  <a:moveTo>
                    <a:pt x="104775" y="600075"/>
                  </a:moveTo>
                  <a:cubicBezTo>
                    <a:pt x="84138" y="481806"/>
                    <a:pt x="92075" y="363538"/>
                    <a:pt x="71438" y="245269"/>
                  </a:cubicBezTo>
                  <a:lnTo>
                    <a:pt x="0" y="0"/>
                  </a:ln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6361246" y="223837"/>
              <a:ext cx="49079" cy="738187"/>
            </a:xfrm>
            <a:custGeom>
              <a:avLst/>
              <a:gdLst>
                <a:gd name="connsiteX0" fmla="*/ 0 w 28575"/>
                <a:gd name="connsiteY0" fmla="*/ 590550 h 590550"/>
                <a:gd name="connsiteX1" fmla="*/ 28575 w 28575"/>
                <a:gd name="connsiteY1" fmla="*/ 0 h 590550"/>
                <a:gd name="connsiteX0" fmla="*/ 0 w 47625"/>
                <a:gd name="connsiteY0" fmla="*/ 738187 h 738187"/>
                <a:gd name="connsiteX1" fmla="*/ 47625 w 47625"/>
                <a:gd name="connsiteY1" fmla="*/ 0 h 738187"/>
                <a:gd name="connsiteX0" fmla="*/ 0 w 47625"/>
                <a:gd name="connsiteY0" fmla="*/ 738187 h 738187"/>
                <a:gd name="connsiteX1" fmla="*/ 4763 w 47625"/>
                <a:gd name="connsiteY1" fmla="*/ 338138 h 738187"/>
                <a:gd name="connsiteX2" fmla="*/ 47625 w 47625"/>
                <a:gd name="connsiteY2" fmla="*/ 0 h 738187"/>
                <a:gd name="connsiteX0" fmla="*/ 1454 w 49079"/>
                <a:gd name="connsiteY0" fmla="*/ 738187 h 738187"/>
                <a:gd name="connsiteX1" fmla="*/ 6217 w 49079"/>
                <a:gd name="connsiteY1" fmla="*/ 338138 h 738187"/>
                <a:gd name="connsiteX2" fmla="*/ 49079 w 49079"/>
                <a:gd name="connsiteY2" fmla="*/ 0 h 738187"/>
              </a:gdLst>
              <a:ahLst/>
              <a:cxnLst>
                <a:cxn ang="0">
                  <a:pos x="connsiteX0" y="connsiteY0"/>
                </a:cxn>
                <a:cxn ang="0">
                  <a:pos x="connsiteX1" y="connsiteY1"/>
                </a:cxn>
                <a:cxn ang="0">
                  <a:pos x="connsiteX2" y="connsiteY2"/>
                </a:cxn>
              </a:cxnLst>
              <a:rect l="l" t="t" r="r" b="b"/>
              <a:pathLst>
                <a:path w="49079" h="738187">
                  <a:moveTo>
                    <a:pt x="1454" y="738187"/>
                  </a:moveTo>
                  <a:cubicBezTo>
                    <a:pt x="10185" y="606425"/>
                    <a:pt x="-9286" y="460446"/>
                    <a:pt x="6217" y="338138"/>
                  </a:cubicBezTo>
                  <a:lnTo>
                    <a:pt x="49079" y="0"/>
                  </a:ln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7153275" y="3594102"/>
              <a:ext cx="920877" cy="369332"/>
            </a:xfrm>
            <a:prstGeom prst="rect">
              <a:avLst/>
            </a:prstGeom>
            <a:noFill/>
          </p:spPr>
          <p:txBody>
            <a:bodyPr wrap="square" rtlCol="0">
              <a:spAutoFit/>
            </a:bodyPr>
            <a:lstStyle/>
            <a:p>
              <a:pPr algn="ctr"/>
              <a:r>
                <a:rPr lang="en-US" b="1" dirty="0">
                  <a:solidFill>
                    <a:srgbClr val="010000"/>
                  </a:solidFill>
                </a:rPr>
                <a:t>GAD</a:t>
              </a:r>
            </a:p>
          </p:txBody>
        </p:sp>
        <p:sp>
          <p:nvSpPr>
            <p:cNvPr id="27" name="Freeform 26"/>
            <p:cNvSpPr/>
            <p:nvPr/>
          </p:nvSpPr>
          <p:spPr>
            <a:xfrm>
              <a:off x="1254778" y="4857750"/>
              <a:ext cx="56280" cy="802481"/>
            </a:xfrm>
            <a:custGeom>
              <a:avLst/>
              <a:gdLst>
                <a:gd name="connsiteX0" fmla="*/ 38100 w 54769"/>
                <a:gd name="connsiteY0" fmla="*/ 0 h 802481"/>
                <a:gd name="connsiteX1" fmla="*/ 54769 w 54769"/>
                <a:gd name="connsiteY1" fmla="*/ 421481 h 802481"/>
                <a:gd name="connsiteX2" fmla="*/ 0 w 54769"/>
                <a:gd name="connsiteY2" fmla="*/ 802481 h 802481"/>
                <a:gd name="connsiteX0" fmla="*/ 38279 w 54948"/>
                <a:gd name="connsiteY0" fmla="*/ 0 h 802481"/>
                <a:gd name="connsiteX1" fmla="*/ 54948 w 54948"/>
                <a:gd name="connsiteY1" fmla="*/ 421481 h 802481"/>
                <a:gd name="connsiteX2" fmla="*/ 179 w 54948"/>
                <a:gd name="connsiteY2" fmla="*/ 802481 h 802481"/>
                <a:gd name="connsiteX0" fmla="*/ 38241 w 56280"/>
                <a:gd name="connsiteY0" fmla="*/ 0 h 802481"/>
                <a:gd name="connsiteX1" fmla="*/ 54910 w 56280"/>
                <a:gd name="connsiteY1" fmla="*/ 421481 h 802481"/>
                <a:gd name="connsiteX2" fmla="*/ 141 w 56280"/>
                <a:gd name="connsiteY2" fmla="*/ 802481 h 802481"/>
              </a:gdLst>
              <a:ahLst/>
              <a:cxnLst>
                <a:cxn ang="0">
                  <a:pos x="connsiteX0" y="connsiteY0"/>
                </a:cxn>
                <a:cxn ang="0">
                  <a:pos x="connsiteX1" y="connsiteY1"/>
                </a:cxn>
                <a:cxn ang="0">
                  <a:pos x="connsiteX2" y="connsiteY2"/>
                </a:cxn>
              </a:cxnLst>
              <a:rect l="l" t="t" r="r" b="b"/>
              <a:pathLst>
                <a:path w="56280" h="802481">
                  <a:moveTo>
                    <a:pt x="38241" y="0"/>
                  </a:moveTo>
                  <a:cubicBezTo>
                    <a:pt x="43797" y="140494"/>
                    <a:pt x="61260" y="287734"/>
                    <a:pt x="54910" y="421481"/>
                  </a:cubicBezTo>
                  <a:cubicBezTo>
                    <a:pt x="48560" y="555228"/>
                    <a:pt x="-3034" y="644525"/>
                    <a:pt x="141" y="802481"/>
                  </a:cubicBezTo>
                </a:path>
              </a:pathLst>
            </a:custGeom>
            <a:noFill/>
            <a:ln cap="flat">
              <a:solidFill>
                <a:srgbClr val="0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2974118" y="4448175"/>
              <a:ext cx="1222438" cy="369332"/>
            </a:xfrm>
            <a:prstGeom prst="rect">
              <a:avLst/>
            </a:prstGeom>
            <a:noFill/>
          </p:spPr>
          <p:txBody>
            <a:bodyPr wrap="square" rtlCol="0">
              <a:spAutoFit/>
            </a:bodyPr>
            <a:lstStyle/>
            <a:p>
              <a:pPr algn="ctr"/>
              <a:r>
                <a:rPr lang="en-US" b="1" dirty="0">
                  <a:solidFill>
                    <a:srgbClr val="010000"/>
                  </a:solidFill>
                </a:rPr>
                <a:t>EPHRAIM</a:t>
              </a:r>
            </a:p>
          </p:txBody>
        </p:sp>
        <p:sp>
          <p:nvSpPr>
            <p:cNvPr id="30" name="TextBox 29"/>
            <p:cNvSpPr txBox="1"/>
            <p:nvPr/>
          </p:nvSpPr>
          <p:spPr>
            <a:xfrm>
              <a:off x="2974118" y="5376749"/>
              <a:ext cx="1222438" cy="369332"/>
            </a:xfrm>
            <a:prstGeom prst="rect">
              <a:avLst/>
            </a:prstGeom>
            <a:noFill/>
          </p:spPr>
          <p:txBody>
            <a:bodyPr wrap="square" rtlCol="0">
              <a:spAutoFit/>
            </a:bodyPr>
            <a:lstStyle/>
            <a:p>
              <a:pPr algn="ctr"/>
              <a:r>
                <a:rPr lang="en-US" b="1" dirty="0">
                  <a:solidFill>
                    <a:srgbClr val="010000"/>
                  </a:solidFill>
                </a:rPr>
                <a:t>BENJAMIN</a:t>
              </a:r>
            </a:p>
          </p:txBody>
        </p:sp>
        <p:sp>
          <p:nvSpPr>
            <p:cNvPr id="31" name="TextBox 30"/>
            <p:cNvSpPr txBox="1"/>
            <p:nvPr/>
          </p:nvSpPr>
          <p:spPr>
            <a:xfrm>
              <a:off x="917512" y="5860535"/>
              <a:ext cx="1222438" cy="369332"/>
            </a:xfrm>
            <a:prstGeom prst="rect">
              <a:avLst/>
            </a:prstGeom>
            <a:noFill/>
          </p:spPr>
          <p:txBody>
            <a:bodyPr wrap="square" rtlCol="0">
              <a:spAutoFit/>
            </a:bodyPr>
            <a:lstStyle/>
            <a:p>
              <a:pPr algn="ctr"/>
              <a:r>
                <a:rPr lang="en-US" b="1" dirty="0">
                  <a:solidFill>
                    <a:srgbClr val="010000"/>
                  </a:solidFill>
                </a:rPr>
                <a:t>DAN</a:t>
              </a:r>
            </a:p>
          </p:txBody>
        </p:sp>
        <p:sp>
          <p:nvSpPr>
            <p:cNvPr id="32" name="TextBox 31"/>
            <p:cNvSpPr txBox="1"/>
            <p:nvPr/>
          </p:nvSpPr>
          <p:spPr>
            <a:xfrm>
              <a:off x="3283983" y="1401246"/>
              <a:ext cx="1499948" cy="369332"/>
            </a:xfrm>
            <a:prstGeom prst="rect">
              <a:avLst/>
            </a:prstGeom>
            <a:noFill/>
          </p:spPr>
          <p:txBody>
            <a:bodyPr wrap="square" rtlCol="0">
              <a:spAutoFit/>
            </a:bodyPr>
            <a:lstStyle/>
            <a:p>
              <a:pPr algn="ctr"/>
              <a:r>
                <a:rPr lang="en-US" b="1" dirty="0">
                  <a:solidFill>
                    <a:srgbClr val="010000"/>
                  </a:solidFill>
                </a:rPr>
                <a:t>MANASSEH</a:t>
              </a:r>
            </a:p>
          </p:txBody>
        </p:sp>
        <p:sp>
          <p:nvSpPr>
            <p:cNvPr id="33" name="TextBox 32"/>
            <p:cNvSpPr txBox="1"/>
            <p:nvPr/>
          </p:nvSpPr>
          <p:spPr>
            <a:xfrm>
              <a:off x="7023100" y="464582"/>
              <a:ext cx="1845991" cy="369332"/>
            </a:xfrm>
            <a:prstGeom prst="rect">
              <a:avLst/>
            </a:prstGeom>
            <a:noFill/>
          </p:spPr>
          <p:txBody>
            <a:bodyPr wrap="square" rtlCol="0">
              <a:spAutoFit/>
            </a:bodyPr>
            <a:lstStyle/>
            <a:p>
              <a:pPr algn="ctr"/>
              <a:r>
                <a:rPr lang="en-US" b="1" dirty="0">
                  <a:solidFill>
                    <a:srgbClr val="010000"/>
                  </a:solidFill>
                </a:rPr>
                <a:t>1/2 MANASSEH</a:t>
              </a:r>
            </a:p>
          </p:txBody>
        </p:sp>
        <p:sp>
          <p:nvSpPr>
            <p:cNvPr id="34" name="TextBox 33"/>
            <p:cNvSpPr txBox="1"/>
            <p:nvPr/>
          </p:nvSpPr>
          <p:spPr>
            <a:xfrm>
              <a:off x="6547612" y="1465926"/>
              <a:ext cx="1498600" cy="584775"/>
            </a:xfrm>
            <a:prstGeom prst="rect">
              <a:avLst/>
            </a:prstGeom>
            <a:noFill/>
          </p:spPr>
          <p:txBody>
            <a:bodyPr wrap="square" rtlCol="0">
              <a:spAutoFit/>
            </a:bodyPr>
            <a:lstStyle/>
            <a:p>
              <a:pPr algn="ctr"/>
              <a:r>
                <a:rPr lang="en-US" sz="1600" b="1" dirty="0">
                  <a:solidFill>
                    <a:srgbClr val="FEFFFF"/>
                  </a:solidFill>
                </a:rPr>
                <a:t>FOREST OF EPHRAIM</a:t>
              </a:r>
            </a:p>
          </p:txBody>
        </p:sp>
        <p:sp>
          <p:nvSpPr>
            <p:cNvPr id="35" name="TextBox 34"/>
            <p:cNvSpPr txBox="1"/>
            <p:nvPr/>
          </p:nvSpPr>
          <p:spPr>
            <a:xfrm>
              <a:off x="4248087" y="6117999"/>
              <a:ext cx="1222438" cy="369332"/>
            </a:xfrm>
            <a:prstGeom prst="rect">
              <a:avLst/>
            </a:prstGeom>
            <a:noFill/>
          </p:spPr>
          <p:txBody>
            <a:bodyPr wrap="square" rtlCol="0">
              <a:spAutoFit/>
            </a:bodyPr>
            <a:lstStyle/>
            <a:p>
              <a:pPr algn="ctr"/>
              <a:r>
                <a:rPr lang="en-US" b="1" dirty="0">
                  <a:solidFill>
                    <a:srgbClr val="010000"/>
                  </a:solidFill>
                </a:rPr>
                <a:t>JUDAH</a:t>
              </a:r>
            </a:p>
          </p:txBody>
        </p:sp>
      </p:grpSp>
      <p:pic>
        <p:nvPicPr>
          <p:cNvPr id="37" name="Picture 36" descr="A picture containing text, map&#10;&#10;Description automatically generated">
            <a:extLst>
              <a:ext uri="{FF2B5EF4-FFF2-40B4-BE49-F238E27FC236}">
                <a16:creationId xmlns:a16="http://schemas.microsoft.com/office/drawing/2014/main" id="{E44D2D60-9F2D-4C36-8F2B-1BC3529672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4592"/>
            <a:ext cx="9144000" cy="6528816"/>
          </a:xfrm>
          <a:prstGeom prst="rect">
            <a:avLst/>
          </a:prstGeom>
        </p:spPr>
      </p:pic>
      <p:sp>
        <p:nvSpPr>
          <p:cNvPr id="2" name="Text Placeholder 1"/>
          <p:cNvSpPr>
            <a:spLocks noGrp="1"/>
          </p:cNvSpPr>
          <p:nvPr>
            <p:ph type="body" sz="quarter" idx="10"/>
          </p:nvPr>
        </p:nvSpPr>
        <p:spPr/>
        <p:txBody>
          <a:bodyPr/>
          <a:lstStyle/>
          <a:p>
            <a:r>
              <a:rPr lang="en-US" dirty="0"/>
              <a:t>Map highlighting the possible location of the forest of Ephraim</a:t>
            </a:r>
          </a:p>
        </p:txBody>
      </p:sp>
      <p:sp>
        <p:nvSpPr>
          <p:cNvPr id="3" name="Text Placeholder 2"/>
          <p:cNvSpPr>
            <a:spLocks noGrp="1"/>
          </p:cNvSpPr>
          <p:nvPr>
            <p:ph type="body" sz="quarter" idx="12"/>
          </p:nvPr>
        </p:nvSpPr>
        <p:spPr/>
        <p:txBody>
          <a:bodyPr/>
          <a:lstStyle/>
          <a:p>
            <a:r>
              <a:rPr lang="en-US" dirty="0"/>
              <a:t>18:6</a:t>
            </a:r>
          </a:p>
        </p:txBody>
      </p:sp>
      <p:sp>
        <p:nvSpPr>
          <p:cNvPr id="4" name="Title 3"/>
          <p:cNvSpPr>
            <a:spLocks noGrp="1"/>
          </p:cNvSpPr>
          <p:nvPr>
            <p:ph type="title"/>
          </p:nvPr>
        </p:nvSpPr>
        <p:spPr/>
        <p:txBody>
          <a:bodyPr/>
          <a:lstStyle/>
          <a:p>
            <a:r>
              <a:rPr lang="en-US" dirty="0"/>
              <a:t>So the people went out into the field against Israel, and the battle was in the forest of Ephraim</a:t>
            </a:r>
          </a:p>
        </p:txBody>
      </p:sp>
    </p:spTree>
    <p:extLst>
      <p:ext uri="{BB962C8B-B14F-4D97-AF65-F5344CB8AC3E}">
        <p14:creationId xmlns:p14="http://schemas.microsoft.com/office/powerpoint/2010/main" val="3682894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DA0576CB-40BF-4219-BF05-B00FB2778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
            <a:ext cx="9144000" cy="6263640"/>
          </a:xfrm>
          <a:prstGeom prst="rect">
            <a:avLst/>
          </a:prstGeom>
        </p:spPr>
      </p:pic>
      <p:sp>
        <p:nvSpPr>
          <p:cNvPr id="2" name="Text Placeholder 1"/>
          <p:cNvSpPr>
            <a:spLocks noGrp="1"/>
          </p:cNvSpPr>
          <p:nvPr>
            <p:ph type="body" sz="quarter" idx="10"/>
          </p:nvPr>
        </p:nvSpPr>
        <p:spPr/>
        <p:txBody>
          <a:bodyPr/>
          <a:lstStyle/>
          <a:p>
            <a:r>
              <a:rPr lang="en-US" dirty="0"/>
              <a:t>The Jordan Rift, mountains of Gilead, Jabbok River, and Mahanaim (aerial view from the west)</a:t>
            </a:r>
          </a:p>
        </p:txBody>
      </p:sp>
      <p:sp>
        <p:nvSpPr>
          <p:cNvPr id="3" name="Text Placeholder 2"/>
          <p:cNvSpPr>
            <a:spLocks noGrp="1"/>
          </p:cNvSpPr>
          <p:nvPr>
            <p:ph type="body" sz="quarter" idx="12"/>
          </p:nvPr>
        </p:nvSpPr>
        <p:spPr/>
        <p:txBody>
          <a:bodyPr/>
          <a:lstStyle/>
          <a:p>
            <a:r>
              <a:rPr lang="en-US" dirty="0"/>
              <a:t>18:6</a:t>
            </a:r>
          </a:p>
        </p:txBody>
      </p:sp>
      <p:sp>
        <p:nvSpPr>
          <p:cNvPr id="4" name="Title 3"/>
          <p:cNvSpPr>
            <a:spLocks noGrp="1"/>
          </p:cNvSpPr>
          <p:nvPr>
            <p:ph type="title"/>
          </p:nvPr>
        </p:nvSpPr>
        <p:spPr/>
        <p:txBody>
          <a:bodyPr/>
          <a:lstStyle/>
          <a:p>
            <a:r>
              <a:rPr lang="en-US" dirty="0"/>
              <a:t>So the people went out into the field against Israel, and the battle was in the forest of Ephraim</a:t>
            </a:r>
          </a:p>
        </p:txBody>
      </p:sp>
    </p:spTree>
    <p:extLst>
      <p:ext uri="{BB962C8B-B14F-4D97-AF65-F5344CB8AC3E}">
        <p14:creationId xmlns:p14="http://schemas.microsoft.com/office/powerpoint/2010/main" val="38528319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1C4CD8E0-B6AD-4D19-93DC-66270B546B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
            <a:ext cx="9144000" cy="6263640"/>
          </a:xfrm>
          <a:prstGeom prst="rect">
            <a:avLst/>
          </a:prstGeom>
        </p:spPr>
      </p:pic>
      <p:sp>
        <p:nvSpPr>
          <p:cNvPr id="2" name="Text Placeholder 1"/>
          <p:cNvSpPr>
            <a:spLocks noGrp="1"/>
          </p:cNvSpPr>
          <p:nvPr>
            <p:ph type="body" sz="quarter" idx="10"/>
          </p:nvPr>
        </p:nvSpPr>
        <p:spPr/>
        <p:txBody>
          <a:bodyPr/>
          <a:lstStyle/>
          <a:p>
            <a:r>
              <a:rPr lang="en-US" dirty="0"/>
              <a:t>The Jordan Rift, mountains of Gilead, Jabbok River, and Mahanaim (aerial view from the west)</a:t>
            </a:r>
          </a:p>
        </p:txBody>
      </p:sp>
      <p:sp>
        <p:nvSpPr>
          <p:cNvPr id="3" name="Text Placeholder 2"/>
          <p:cNvSpPr>
            <a:spLocks noGrp="1"/>
          </p:cNvSpPr>
          <p:nvPr>
            <p:ph type="body" sz="quarter" idx="12"/>
          </p:nvPr>
        </p:nvSpPr>
        <p:spPr/>
        <p:txBody>
          <a:bodyPr/>
          <a:lstStyle/>
          <a:p>
            <a:r>
              <a:rPr lang="en-US" dirty="0"/>
              <a:t>18:6</a:t>
            </a:r>
          </a:p>
        </p:txBody>
      </p:sp>
      <p:sp>
        <p:nvSpPr>
          <p:cNvPr id="4" name="Title 3"/>
          <p:cNvSpPr>
            <a:spLocks noGrp="1"/>
          </p:cNvSpPr>
          <p:nvPr>
            <p:ph type="title"/>
          </p:nvPr>
        </p:nvSpPr>
        <p:spPr/>
        <p:txBody>
          <a:bodyPr/>
          <a:lstStyle/>
          <a:p>
            <a:r>
              <a:rPr lang="en-US" dirty="0"/>
              <a:t>So the people went out into the field against Israel, and the battle was in the forest of Ephraim</a:t>
            </a:r>
          </a:p>
        </p:txBody>
      </p:sp>
      <p:sp>
        <p:nvSpPr>
          <p:cNvPr id="20" name="Text Box 16"/>
          <p:cNvSpPr txBox="1">
            <a:spLocks noChangeArrowheads="1"/>
          </p:cNvSpPr>
          <p:nvPr/>
        </p:nvSpPr>
        <p:spPr bwMode="auto">
          <a:xfrm>
            <a:off x="6339063" y="1622044"/>
            <a:ext cx="1341208" cy="707886"/>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 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Mahanaim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1" name="Line 9"/>
          <p:cNvSpPr>
            <a:spLocks noChangeShapeType="1"/>
          </p:cNvSpPr>
          <p:nvPr/>
        </p:nvSpPr>
        <p:spPr bwMode="auto">
          <a:xfrm>
            <a:off x="5041900" y="1702816"/>
            <a:ext cx="457200" cy="12192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2" name="Text Box 16"/>
          <p:cNvSpPr txBox="1">
            <a:spLocks noChangeArrowheads="1"/>
          </p:cNvSpPr>
          <p:nvPr/>
        </p:nvSpPr>
        <p:spPr bwMode="auto">
          <a:xfrm>
            <a:off x="4127500" y="1321816"/>
            <a:ext cx="149712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Jabbok</a:t>
            </a: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 River</a:t>
            </a:r>
          </a:p>
        </p:txBody>
      </p:sp>
      <p:sp>
        <p:nvSpPr>
          <p:cNvPr id="23" name="Line 9"/>
          <p:cNvSpPr>
            <a:spLocks noChangeShapeType="1"/>
          </p:cNvSpPr>
          <p:nvPr/>
        </p:nvSpPr>
        <p:spPr bwMode="auto">
          <a:xfrm flipH="1">
            <a:off x="415289" y="5128670"/>
            <a:ext cx="1293517" cy="31429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4" name="Text Box 16"/>
          <p:cNvSpPr txBox="1">
            <a:spLocks noChangeArrowheads="1"/>
          </p:cNvSpPr>
          <p:nvPr/>
        </p:nvSpPr>
        <p:spPr bwMode="auto">
          <a:xfrm>
            <a:off x="1708807" y="4928616"/>
            <a:ext cx="146706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River</a:t>
            </a:r>
          </a:p>
        </p:txBody>
      </p:sp>
      <p:sp>
        <p:nvSpPr>
          <p:cNvPr id="25" name="Line 9"/>
          <p:cNvSpPr>
            <a:spLocks noChangeShapeType="1"/>
          </p:cNvSpPr>
          <p:nvPr/>
        </p:nvSpPr>
        <p:spPr bwMode="auto">
          <a:xfrm>
            <a:off x="3078480" y="5285817"/>
            <a:ext cx="1283061" cy="1119555"/>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6" name="Line 9"/>
          <p:cNvSpPr>
            <a:spLocks noChangeShapeType="1"/>
          </p:cNvSpPr>
          <p:nvPr/>
        </p:nvSpPr>
        <p:spPr bwMode="auto">
          <a:xfrm>
            <a:off x="5041900" y="1702816"/>
            <a:ext cx="838200" cy="57150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7" name="Oval 26"/>
          <p:cNvSpPr/>
          <p:nvPr/>
        </p:nvSpPr>
        <p:spPr>
          <a:xfrm>
            <a:off x="6110463" y="2274316"/>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7" name="Line 9"/>
          <p:cNvSpPr>
            <a:spLocks noChangeShapeType="1"/>
          </p:cNvSpPr>
          <p:nvPr/>
        </p:nvSpPr>
        <p:spPr bwMode="auto">
          <a:xfrm flipH="1">
            <a:off x="415289" y="1321817"/>
            <a:ext cx="384351" cy="40011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8" name="Text Box 16"/>
          <p:cNvSpPr txBox="1">
            <a:spLocks noChangeArrowheads="1"/>
          </p:cNvSpPr>
          <p:nvPr/>
        </p:nvSpPr>
        <p:spPr bwMode="auto">
          <a:xfrm>
            <a:off x="463091" y="872042"/>
            <a:ext cx="204414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Forest of Ephraim</a:t>
            </a:r>
          </a:p>
        </p:txBody>
      </p:sp>
    </p:spTree>
    <p:extLst>
      <p:ext uri="{BB962C8B-B14F-4D97-AF65-F5344CB8AC3E}">
        <p14:creationId xmlns:p14="http://schemas.microsoft.com/office/powerpoint/2010/main" val="3562386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Relief of horsemen in a forest, from the palace of Sargon II at Khorsabad, 8th century BC</a:t>
            </a:r>
          </a:p>
        </p:txBody>
      </p:sp>
      <p:sp>
        <p:nvSpPr>
          <p:cNvPr id="3" name="Text Placeholder 2"/>
          <p:cNvSpPr>
            <a:spLocks noGrp="1"/>
          </p:cNvSpPr>
          <p:nvPr>
            <p:ph type="body" sz="quarter" idx="12"/>
          </p:nvPr>
        </p:nvSpPr>
        <p:spPr/>
        <p:txBody>
          <a:bodyPr/>
          <a:lstStyle/>
          <a:p>
            <a:r>
              <a:rPr lang="en-US" dirty="0"/>
              <a:t>18:6</a:t>
            </a:r>
          </a:p>
        </p:txBody>
      </p:sp>
      <p:sp>
        <p:nvSpPr>
          <p:cNvPr id="4" name="Title 3"/>
          <p:cNvSpPr>
            <a:spLocks noGrp="1"/>
          </p:cNvSpPr>
          <p:nvPr>
            <p:ph type="title"/>
          </p:nvPr>
        </p:nvSpPr>
        <p:spPr/>
        <p:txBody>
          <a:bodyPr/>
          <a:lstStyle/>
          <a:p>
            <a:r>
              <a:rPr lang="en-US" dirty="0"/>
              <a:t>So the people went out into the field against Israel, and the battle was in the forest of Ephraim</a:t>
            </a:r>
          </a:p>
        </p:txBody>
      </p:sp>
    </p:spTree>
    <p:extLst>
      <p:ext uri="{BB962C8B-B14F-4D97-AF65-F5344CB8AC3E}">
        <p14:creationId xmlns:p14="http://schemas.microsoft.com/office/powerpoint/2010/main" val="35969603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mountain in the background&#10;&#10;Description automatically generated">
            <a:extLst>
              <a:ext uri="{FF2B5EF4-FFF2-40B4-BE49-F238E27FC236}">
                <a16:creationId xmlns:a16="http://schemas.microsoft.com/office/drawing/2014/main" id="{E343E1F8-6533-444C-A931-0AA37475E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Mountains of Gilead, west of Ajlun</a:t>
            </a:r>
          </a:p>
        </p:txBody>
      </p:sp>
      <p:sp>
        <p:nvSpPr>
          <p:cNvPr id="3" name="Text Placeholder 2"/>
          <p:cNvSpPr>
            <a:spLocks noGrp="1"/>
          </p:cNvSpPr>
          <p:nvPr>
            <p:ph type="body" sz="quarter" idx="12"/>
          </p:nvPr>
        </p:nvSpPr>
        <p:spPr/>
        <p:txBody>
          <a:bodyPr/>
          <a:lstStyle/>
          <a:p>
            <a:r>
              <a:rPr lang="en-US" dirty="0"/>
              <a:t>18:6</a:t>
            </a:r>
          </a:p>
        </p:txBody>
      </p:sp>
      <p:sp>
        <p:nvSpPr>
          <p:cNvPr id="4" name="Title 3"/>
          <p:cNvSpPr>
            <a:spLocks noGrp="1"/>
          </p:cNvSpPr>
          <p:nvPr>
            <p:ph type="title"/>
          </p:nvPr>
        </p:nvSpPr>
        <p:spPr/>
        <p:txBody>
          <a:bodyPr/>
          <a:lstStyle/>
          <a:p>
            <a:r>
              <a:rPr lang="en-US" dirty="0"/>
              <a:t>So the people went out into the field against Israel, and the battle was in the forest of Ephraim</a:t>
            </a:r>
          </a:p>
        </p:txBody>
      </p:sp>
    </p:spTree>
    <p:extLst>
      <p:ext uri="{BB962C8B-B14F-4D97-AF65-F5344CB8AC3E}">
        <p14:creationId xmlns:p14="http://schemas.microsoft.com/office/powerpoint/2010/main" val="34804839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ree with a mountain in the background&#10;&#10;Description automatically generated">
            <a:extLst>
              <a:ext uri="{FF2B5EF4-FFF2-40B4-BE49-F238E27FC236}">
                <a16:creationId xmlns:a16="http://schemas.microsoft.com/office/drawing/2014/main" id="{A646B342-6159-47F0-911F-DF205C7434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Mountains of Gilead, view from Mar Elias (from the southwest)</a:t>
            </a:r>
          </a:p>
        </p:txBody>
      </p:sp>
      <p:sp>
        <p:nvSpPr>
          <p:cNvPr id="3" name="Text Placeholder 2"/>
          <p:cNvSpPr>
            <a:spLocks noGrp="1"/>
          </p:cNvSpPr>
          <p:nvPr>
            <p:ph type="body" sz="quarter" idx="12"/>
          </p:nvPr>
        </p:nvSpPr>
        <p:spPr/>
        <p:txBody>
          <a:bodyPr/>
          <a:lstStyle/>
          <a:p>
            <a:r>
              <a:rPr lang="en-US" dirty="0"/>
              <a:t>18:6</a:t>
            </a:r>
          </a:p>
        </p:txBody>
      </p:sp>
      <p:sp>
        <p:nvSpPr>
          <p:cNvPr id="4" name="Title 3"/>
          <p:cNvSpPr>
            <a:spLocks noGrp="1"/>
          </p:cNvSpPr>
          <p:nvPr>
            <p:ph type="title"/>
          </p:nvPr>
        </p:nvSpPr>
        <p:spPr/>
        <p:txBody>
          <a:bodyPr/>
          <a:lstStyle/>
          <a:p>
            <a:r>
              <a:rPr lang="en-US" dirty="0"/>
              <a:t>So the people went out into the field against Israel, and the battle was in the forest of Ephraim</a:t>
            </a:r>
          </a:p>
        </p:txBody>
      </p:sp>
    </p:spTree>
    <p:extLst>
      <p:ext uri="{BB962C8B-B14F-4D97-AF65-F5344CB8AC3E}">
        <p14:creationId xmlns:p14="http://schemas.microsoft.com/office/powerpoint/2010/main" val="2028256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automatically generated">
            <a:extLst>
              <a:ext uri="{FF2B5EF4-FFF2-40B4-BE49-F238E27FC236}">
                <a16:creationId xmlns:a16="http://schemas.microsoft.com/office/drawing/2014/main" id="{CE52678F-0CF7-44C5-80FA-19A7200466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
            <a:ext cx="9144000" cy="6803136"/>
          </a:xfrm>
          <a:prstGeom prst="rect">
            <a:avLst/>
          </a:prstGeom>
        </p:spPr>
      </p:pic>
      <p:sp>
        <p:nvSpPr>
          <p:cNvPr id="2" name="Text Placeholder 1"/>
          <p:cNvSpPr>
            <a:spLocks noGrp="1"/>
          </p:cNvSpPr>
          <p:nvPr>
            <p:ph type="body" sz="quarter" idx="10"/>
          </p:nvPr>
        </p:nvSpPr>
        <p:spPr/>
        <p:txBody>
          <a:bodyPr/>
          <a:lstStyle/>
          <a:p>
            <a:r>
              <a:rPr lang="en-US" dirty="0"/>
              <a:t>Battle scene showing war casualties, from Sennacherib’s palace at Nineveh, 7th century BC</a:t>
            </a:r>
          </a:p>
        </p:txBody>
      </p:sp>
      <p:sp>
        <p:nvSpPr>
          <p:cNvPr id="3" name="Text Placeholder 2"/>
          <p:cNvSpPr>
            <a:spLocks noGrp="1"/>
          </p:cNvSpPr>
          <p:nvPr>
            <p:ph type="body" sz="quarter" idx="12"/>
          </p:nvPr>
        </p:nvSpPr>
        <p:spPr/>
        <p:txBody>
          <a:bodyPr/>
          <a:lstStyle/>
          <a:p>
            <a:r>
              <a:rPr lang="en-US" dirty="0"/>
              <a:t>18:7</a:t>
            </a:r>
          </a:p>
        </p:txBody>
      </p:sp>
      <p:sp>
        <p:nvSpPr>
          <p:cNvPr id="4" name="Title 3"/>
          <p:cNvSpPr>
            <a:spLocks noGrp="1"/>
          </p:cNvSpPr>
          <p:nvPr>
            <p:ph type="title"/>
          </p:nvPr>
        </p:nvSpPr>
        <p:spPr/>
        <p:txBody>
          <a:bodyPr/>
          <a:lstStyle/>
          <a:p>
            <a:r>
              <a:rPr lang="en-US" dirty="0"/>
              <a:t>Now the people of Israel were defeated before the servants of David</a:t>
            </a:r>
          </a:p>
        </p:txBody>
      </p:sp>
    </p:spTree>
    <p:extLst>
      <p:ext uri="{BB962C8B-B14F-4D97-AF65-F5344CB8AC3E}">
        <p14:creationId xmlns:p14="http://schemas.microsoft.com/office/powerpoint/2010/main" val="2015919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Kris\Documents\Bolen\Battlefield strewn with dead enemies, reign of Ashurbanipal, 7th century BC British Museum wiki4506136519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5600"/>
            <a:ext cx="9144000" cy="6146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Battlefield strewn with dead enemies, reign of Ashurbanipal, from Nineveh, 7th century BC</a:t>
            </a:r>
          </a:p>
        </p:txBody>
      </p:sp>
      <p:sp>
        <p:nvSpPr>
          <p:cNvPr id="3" name="Text Placeholder 2"/>
          <p:cNvSpPr>
            <a:spLocks noGrp="1"/>
          </p:cNvSpPr>
          <p:nvPr>
            <p:ph type="body" sz="quarter" idx="12"/>
          </p:nvPr>
        </p:nvSpPr>
        <p:spPr/>
        <p:txBody>
          <a:bodyPr/>
          <a:lstStyle/>
          <a:p>
            <a:r>
              <a:rPr lang="en-US" dirty="0"/>
              <a:t>18:7</a:t>
            </a:r>
          </a:p>
        </p:txBody>
      </p:sp>
      <p:sp>
        <p:nvSpPr>
          <p:cNvPr id="4" name="Title 3"/>
          <p:cNvSpPr>
            <a:spLocks noGrp="1"/>
          </p:cNvSpPr>
          <p:nvPr>
            <p:ph type="title"/>
          </p:nvPr>
        </p:nvSpPr>
        <p:spPr/>
        <p:txBody>
          <a:bodyPr/>
          <a:lstStyle/>
          <a:p>
            <a:r>
              <a:rPr lang="en-US" dirty="0"/>
              <a:t>The slaughter there that day was great, 20,000 men</a:t>
            </a:r>
          </a:p>
        </p:txBody>
      </p:sp>
    </p:spTree>
    <p:extLst>
      <p:ext uri="{BB962C8B-B14F-4D97-AF65-F5344CB8AC3E}">
        <p14:creationId xmlns:p14="http://schemas.microsoft.com/office/powerpoint/2010/main" val="3066323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Medinet Habu, Asiatic prisoner, faience, reign of Ramesses III, adr1603194479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3741" y="191813"/>
            <a:ext cx="3649910" cy="666618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an Asiatic chief, from Medinet Habu, circa 1180 BC</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David sent out a third part under the command of Joab</a:t>
            </a:r>
          </a:p>
        </p:txBody>
      </p:sp>
    </p:spTree>
    <p:extLst>
      <p:ext uri="{BB962C8B-B14F-4D97-AF65-F5344CB8AC3E}">
        <p14:creationId xmlns:p14="http://schemas.microsoft.com/office/powerpoint/2010/main" val="3680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Gilead mountains west of Ajlun3"/>
          <p:cNvPicPr preferRelativeResize="0">
            <a:picLocks noChangeAspect="1" noChangeArrowheads="1"/>
          </p:cNvPicPr>
          <p:nvPr>
            <p:custDataLst>
              <p:tags r:id="rId1"/>
            </p:custDataLst>
          </p:nvPr>
        </p:nvPicPr>
        <p:blipFill>
          <a:blip r:embed="rId4">
            <a:extLst>
              <a:ext uri="{BEBA8EAE-BF5A-486C-A8C5-ECC9F3942E4B}">
                <a14:imgProps xmlns:a14="http://schemas.microsoft.com/office/drawing/2010/main">
                  <a14:imgLayer r:embed="rId5">
                    <a14:imgEffect>
                      <a14:saturation sat="120000"/>
                    </a14:imgEffect>
                  </a14:imgLayer>
                </a14:imgProps>
              </a:ext>
            </a:extLst>
          </a:blip>
          <a:srcRect/>
          <a:stretch>
            <a:fillRect/>
          </a:stretch>
        </p:blipFill>
        <p:spPr bwMode="auto">
          <a:xfrm>
            <a:off x="0" y="0"/>
            <a:ext cx="9144000" cy="6858000"/>
          </a:xfrm>
          <a:prstGeom prst="rect">
            <a:avLst/>
          </a:prstGeom>
          <a:noFill/>
          <a:ln w="101600" cmpd="thinThick">
            <a:noFill/>
            <a:miter lim="800000"/>
            <a:headEnd/>
            <a:tailEnd/>
          </a:ln>
        </p:spPr>
      </p:pic>
      <p:sp>
        <p:nvSpPr>
          <p:cNvPr id="2" name="Text Placeholder 1"/>
          <p:cNvSpPr>
            <a:spLocks noGrp="1"/>
          </p:cNvSpPr>
          <p:nvPr>
            <p:ph type="body" sz="quarter" idx="10"/>
          </p:nvPr>
        </p:nvSpPr>
        <p:spPr/>
        <p:txBody>
          <a:bodyPr/>
          <a:lstStyle/>
          <a:p>
            <a:r>
              <a:rPr lang="en-US" dirty="0"/>
              <a:t>Mountains of Gilead, west of </a:t>
            </a:r>
            <a:r>
              <a:rPr lang="en-US" dirty="0" err="1"/>
              <a:t>Ajlun</a:t>
            </a:r>
            <a:endParaRPr lang="en-US" dirty="0"/>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For the battle was spread over the whole countryside</a:t>
            </a:r>
          </a:p>
        </p:txBody>
      </p:sp>
    </p:spTree>
    <p:extLst>
      <p:ext uri="{BB962C8B-B14F-4D97-AF65-F5344CB8AC3E}">
        <p14:creationId xmlns:p14="http://schemas.microsoft.com/office/powerpoint/2010/main" val="16015883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7B09A9C-314D-440C-86C9-6200F9963236}"/>
              </a:ext>
            </a:extLst>
          </p:cNvPr>
          <p:cNvPicPr>
            <a:picLocks noChangeAspect="1"/>
          </p:cNvPicPr>
          <p:nvPr/>
        </p:nvPicPr>
        <p:blipFill rotWithShape="1">
          <a:blip r:embed="rId3">
            <a:extLst>
              <a:ext uri="{28A0092B-C50C-407E-A947-70E740481C1C}">
                <a14:useLocalDpi xmlns:a14="http://schemas.microsoft.com/office/drawing/2010/main" val="0"/>
              </a:ext>
            </a:extLst>
          </a:blip>
          <a:srcRect l="1577"/>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Mountains of Gilead with Wadi </a:t>
            </a:r>
            <a:r>
              <a:rPr lang="en-US" dirty="0" err="1"/>
              <a:t>Yabis</a:t>
            </a:r>
            <a:endParaRPr lang="en-US" dirty="0"/>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For the battle was spread over the whole countryside</a:t>
            </a:r>
          </a:p>
        </p:txBody>
      </p:sp>
    </p:spTree>
    <p:extLst>
      <p:ext uri="{BB962C8B-B14F-4D97-AF65-F5344CB8AC3E}">
        <p14:creationId xmlns:p14="http://schemas.microsoft.com/office/powerpoint/2010/main" val="5586962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orest in Gilead mountains, tb11060307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Forest in the mountains of Gilead</a:t>
            </a:r>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The forest devoured more people that day than the sword devoured</a:t>
            </a:r>
          </a:p>
        </p:txBody>
      </p:sp>
    </p:spTree>
    <p:extLst>
      <p:ext uri="{BB962C8B-B14F-4D97-AF65-F5344CB8AC3E}">
        <p14:creationId xmlns:p14="http://schemas.microsoft.com/office/powerpoint/2010/main" val="6683591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A4D926E-B4E9-48AE-8770-3D2324BBDA61}"/>
              </a:ext>
            </a:extLst>
          </p:cNvPr>
          <p:cNvPicPr>
            <a:picLocks noChangeAspect="1"/>
          </p:cNvPicPr>
          <p:nvPr/>
        </p:nvPicPr>
        <p:blipFill rotWithShape="1">
          <a:blip r:embed="rId3">
            <a:extLst>
              <a:ext uri="{28A0092B-C50C-407E-A947-70E740481C1C}">
                <a14:useLocalDpi xmlns:a14="http://schemas.microsoft.com/office/drawing/2010/main" val="0"/>
              </a:ext>
            </a:extLst>
          </a:blip>
          <a:srcRect l="1577"/>
          <a:stretch/>
        </p:blipFill>
        <p:spPr>
          <a:xfrm>
            <a:off x="-1" y="369332"/>
            <a:ext cx="9144001" cy="6150340"/>
          </a:xfrm>
          <a:prstGeom prst="rect">
            <a:avLst/>
          </a:prstGeom>
        </p:spPr>
      </p:pic>
      <p:sp>
        <p:nvSpPr>
          <p:cNvPr id="2" name="Text Placeholder 1"/>
          <p:cNvSpPr>
            <a:spLocks noGrp="1"/>
          </p:cNvSpPr>
          <p:nvPr>
            <p:ph type="body" sz="quarter" idx="10"/>
          </p:nvPr>
        </p:nvSpPr>
        <p:spPr/>
        <p:txBody>
          <a:bodyPr/>
          <a:lstStyle/>
          <a:p>
            <a:r>
              <a:rPr lang="en-US" dirty="0"/>
              <a:t>Mountains of Gilead near Wadi </a:t>
            </a:r>
            <a:r>
              <a:rPr lang="en-US" dirty="0" err="1"/>
              <a:t>Yabis</a:t>
            </a:r>
            <a:endParaRPr lang="en-US" dirty="0"/>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The forest devoured more people that day than the sword devoured</a:t>
            </a:r>
          </a:p>
        </p:txBody>
      </p:sp>
    </p:spTree>
    <p:extLst>
      <p:ext uri="{BB962C8B-B14F-4D97-AF65-F5344CB8AC3E}">
        <p14:creationId xmlns:p14="http://schemas.microsoft.com/office/powerpoint/2010/main" val="20829939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Fresco of a man facing a lioness, from the amphitheater at Merida, 1st century AD</a:t>
            </a:r>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The forest devoured more people that day than the sword devoured</a:t>
            </a:r>
          </a:p>
        </p:txBody>
      </p:sp>
      <p:pic>
        <p:nvPicPr>
          <p:cNvPr id="9218" name="Picture 2" descr="C:\Users\Kris\Documents\Bolen\PCB size\Spain Museums\Merida Archaeological Museum-pcb\Fresco of man hunting lioness, from balustrade of podium of amphitheater at Merida, 1st c AD, tb092519226.jpg"/>
          <p:cNvPicPr>
            <a:picLocks noChangeAspect="1" noChangeArrowheads="1"/>
          </p:cNvPicPr>
          <p:nvPr/>
        </p:nvPicPr>
        <p:blipFill rotWithShape="1">
          <a:blip r:embed="rId3">
            <a:extLst>
              <a:ext uri="{28A0092B-C50C-407E-A947-70E740481C1C}">
                <a14:useLocalDpi xmlns:a14="http://schemas.microsoft.com/office/drawing/2010/main" val="0"/>
              </a:ext>
            </a:extLst>
          </a:blip>
          <a:srcRect l="4298" r="3531"/>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48476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10;&#10;Description automatically generated">
            <a:extLst>
              <a:ext uri="{FF2B5EF4-FFF2-40B4-BE49-F238E27FC236}">
                <a16:creationId xmlns:a16="http://schemas.microsoft.com/office/drawing/2014/main" id="{CAD0F26B-F461-4E31-A7A3-5B790B5579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32"/>
            <a:ext cx="9144000" cy="6574536"/>
          </a:xfrm>
          <a:prstGeom prst="rect">
            <a:avLst/>
          </a:prstGeom>
        </p:spPr>
      </p:pic>
      <p:sp>
        <p:nvSpPr>
          <p:cNvPr id="2" name="Text Placeholder 1"/>
          <p:cNvSpPr>
            <a:spLocks noGrp="1"/>
          </p:cNvSpPr>
          <p:nvPr>
            <p:ph type="body" sz="quarter" idx="10"/>
          </p:nvPr>
        </p:nvSpPr>
        <p:spPr/>
        <p:txBody>
          <a:bodyPr/>
          <a:lstStyle/>
          <a:p>
            <a:r>
              <a:rPr lang="en-US" dirty="0"/>
              <a:t>Reliefs depicting men walking through wooded mountains, Nineveh, circa 645–635 BC</a:t>
            </a:r>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The forest devoured more people that day than the sword devoured</a:t>
            </a:r>
          </a:p>
        </p:txBody>
      </p:sp>
    </p:spTree>
    <p:extLst>
      <p:ext uri="{BB962C8B-B14F-4D97-AF65-F5344CB8AC3E}">
        <p14:creationId xmlns:p14="http://schemas.microsoft.com/office/powerpoint/2010/main" val="3711903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4 0Adds 2012\Israel2016\19 Museums\Israel Museum-pcb\Sword, iron, from Luristan, 9th-8th c BC, tb061616732.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Iron and bronze swords, from Luristan, circa 1000 BC</a:t>
            </a:r>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The forest devoured more people that day than the sword devoured</a:t>
            </a:r>
          </a:p>
        </p:txBody>
      </p:sp>
    </p:spTree>
    <p:extLst>
      <p:ext uri="{BB962C8B-B14F-4D97-AF65-F5344CB8AC3E}">
        <p14:creationId xmlns:p14="http://schemas.microsoft.com/office/powerpoint/2010/main" val="26377613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old stone building&#10;&#10;Description automatically generated">
            <a:extLst>
              <a:ext uri="{FF2B5EF4-FFF2-40B4-BE49-F238E27FC236}">
                <a16:creationId xmlns:a16="http://schemas.microsoft.com/office/drawing/2014/main" id="{49598078-3B71-4AB4-B9E4-29EDA6E26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4008"/>
            <a:ext cx="9144000" cy="6729984"/>
          </a:xfrm>
          <a:prstGeom prst="rect">
            <a:avLst/>
          </a:prstGeom>
        </p:spPr>
      </p:pic>
      <p:sp>
        <p:nvSpPr>
          <p:cNvPr id="2" name="Text Placeholder 1"/>
          <p:cNvSpPr>
            <a:spLocks noGrp="1"/>
          </p:cNvSpPr>
          <p:nvPr>
            <p:ph type="body" sz="quarter" idx="10"/>
          </p:nvPr>
        </p:nvSpPr>
        <p:spPr/>
        <p:txBody>
          <a:bodyPr/>
          <a:lstStyle/>
          <a:p>
            <a:r>
              <a:rPr lang="en-US" dirty="0"/>
              <a:t>Swords worn by the Assyrian king Ashurnasirpal and an attendant, from Nimrud, 9th century BC</a:t>
            </a:r>
          </a:p>
        </p:txBody>
      </p:sp>
      <p:sp>
        <p:nvSpPr>
          <p:cNvPr id="3" name="Text Placeholder 2"/>
          <p:cNvSpPr>
            <a:spLocks noGrp="1"/>
          </p:cNvSpPr>
          <p:nvPr>
            <p:ph type="body" sz="quarter" idx="12"/>
          </p:nvPr>
        </p:nvSpPr>
        <p:spPr/>
        <p:txBody>
          <a:bodyPr/>
          <a:lstStyle/>
          <a:p>
            <a:r>
              <a:rPr lang="en-US" dirty="0"/>
              <a:t>18:8</a:t>
            </a:r>
          </a:p>
        </p:txBody>
      </p:sp>
      <p:sp>
        <p:nvSpPr>
          <p:cNvPr id="4" name="Title 3"/>
          <p:cNvSpPr>
            <a:spLocks noGrp="1"/>
          </p:cNvSpPr>
          <p:nvPr>
            <p:ph type="title"/>
          </p:nvPr>
        </p:nvSpPr>
        <p:spPr/>
        <p:txBody>
          <a:bodyPr/>
          <a:lstStyle/>
          <a:p>
            <a:r>
              <a:rPr lang="en-US" dirty="0"/>
              <a:t>The forest devoured more people that day than the sword devoured</a:t>
            </a:r>
          </a:p>
        </p:txBody>
      </p:sp>
    </p:spTree>
    <p:extLst>
      <p:ext uri="{BB962C8B-B14F-4D97-AF65-F5344CB8AC3E}">
        <p14:creationId xmlns:p14="http://schemas.microsoft.com/office/powerpoint/2010/main" val="17609890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building&#10;&#10;Description automatically generated">
            <a:extLst>
              <a:ext uri="{FF2B5EF4-FFF2-40B4-BE49-F238E27FC236}">
                <a16:creationId xmlns:a16="http://schemas.microsoft.com/office/drawing/2014/main" id="{5921C18B-D4EE-4083-AEF4-9106703A9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9184"/>
            <a:ext cx="9144000" cy="6199632"/>
          </a:xfrm>
          <a:prstGeom prst="rect">
            <a:avLst/>
          </a:prstGeom>
        </p:spPr>
      </p:pic>
      <p:sp>
        <p:nvSpPr>
          <p:cNvPr id="2" name="Text Placeholder 1"/>
          <p:cNvSpPr>
            <a:spLocks noGrp="1"/>
          </p:cNvSpPr>
          <p:nvPr>
            <p:ph type="body" sz="quarter" idx="10"/>
          </p:nvPr>
        </p:nvSpPr>
        <p:spPr/>
        <p:txBody>
          <a:bodyPr/>
          <a:lstStyle/>
          <a:p>
            <a:r>
              <a:rPr lang="en-US" dirty="0"/>
              <a:t>Soldiers outside the city of Nineveh, reign of Ashurbanipal, 7th century BC</a:t>
            </a:r>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And Absalom happened to meet the soldiers of David</a:t>
            </a:r>
          </a:p>
        </p:txBody>
      </p:sp>
    </p:spTree>
    <p:extLst>
      <p:ext uri="{BB962C8B-B14F-4D97-AF65-F5344CB8AC3E}">
        <p14:creationId xmlns:p14="http://schemas.microsoft.com/office/powerpoint/2010/main" val="29569603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Assyrian cavalry in battle in the mountains of southern Iran, from Nineveh, 7th century BC</a:t>
            </a:r>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And Absalom happened to meet the soldiers of David</a:t>
            </a:r>
          </a:p>
        </p:txBody>
      </p:sp>
      <p:pic>
        <p:nvPicPr>
          <p:cNvPr id="8194" name="Picture 2" descr="C:\Users\Kris\Documents\Bolen\PCB size\British Museum-pcb\Assyria\Nineveh, Assyrian cavalry in battle in mountains of southern Iran, reign of Sennacherib, adr1805194997.jpg"/>
          <p:cNvPicPr>
            <a:picLocks noChangeAspect="1" noChangeArrowheads="1"/>
          </p:cNvPicPr>
          <p:nvPr/>
        </p:nvPicPr>
        <p:blipFill rotWithShape="1">
          <a:blip r:embed="rId3">
            <a:extLst>
              <a:ext uri="{28A0092B-C50C-407E-A947-70E740481C1C}">
                <a14:useLocalDpi xmlns:a14="http://schemas.microsoft.com/office/drawing/2010/main" val="0"/>
              </a:ext>
            </a:extLst>
          </a:blip>
          <a:srcRect r="3672"/>
          <a:stretch/>
        </p:blipFill>
        <p:spPr bwMode="auto">
          <a:xfrm>
            <a:off x="-1" y="369332"/>
            <a:ext cx="9144001" cy="6150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403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Joab</a:t>
            </a:r>
            <a:r>
              <a:rPr lang="en-US" dirty="0"/>
              <a:t> Street” sign in Jerusalem</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David sent out a third part under the command of Joab</a:t>
            </a:r>
          </a:p>
        </p:txBody>
      </p:sp>
      <p:pic>
        <p:nvPicPr>
          <p:cNvPr id="6" name="Picture 5">
            <a:extLst>
              <a:ext uri="{FF2B5EF4-FFF2-40B4-BE49-F238E27FC236}">
                <a16:creationId xmlns:a16="http://schemas.microsoft.com/office/drawing/2014/main" id="{CA885503-869D-4B72-9318-253732E8E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41764620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rsemen battle scene in mountainous country, Sennacherib, Layard.jpg"/>
          <p:cNvPicPr>
            <a:picLocks noChangeAspect="1"/>
          </p:cNvPicPr>
          <p:nvPr/>
        </p:nvPicPr>
        <p:blipFill rotWithShape="1">
          <a:blip r:embed="rId3">
            <a:extLst>
              <a:ext uri="{28A0092B-C50C-407E-A947-70E740481C1C}">
                <a14:useLocalDpi xmlns:a14="http://schemas.microsoft.com/office/drawing/2010/main" val="0"/>
              </a:ext>
            </a:extLst>
          </a:blip>
          <a:srcRect l="5183" t="14432" r="50651" b="16950"/>
          <a:stretch/>
        </p:blipFill>
        <p:spPr>
          <a:xfrm>
            <a:off x="1866900" y="3738"/>
            <a:ext cx="5410200" cy="6850525"/>
          </a:xfrm>
          <a:prstGeom prst="rect">
            <a:avLst/>
          </a:prstGeom>
        </p:spPr>
      </p:pic>
      <p:sp>
        <p:nvSpPr>
          <p:cNvPr id="2" name="Text Placeholder 1"/>
          <p:cNvSpPr>
            <a:spLocks noGrp="1"/>
          </p:cNvSpPr>
          <p:nvPr>
            <p:ph type="body" sz="quarter" idx="10"/>
          </p:nvPr>
        </p:nvSpPr>
        <p:spPr/>
        <p:txBody>
          <a:bodyPr/>
          <a:lstStyle/>
          <a:p>
            <a:r>
              <a:rPr lang="en-US" dirty="0"/>
              <a:t>Relief of horsemen in mountainous territory, reign of Sennacherib (sketch)</a:t>
            </a:r>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Absalom was riding his mule</a:t>
            </a:r>
          </a:p>
        </p:txBody>
      </p:sp>
    </p:spTree>
    <p:extLst>
      <p:ext uri="{BB962C8B-B14F-4D97-AF65-F5344CB8AC3E}">
        <p14:creationId xmlns:p14="http://schemas.microsoft.com/office/powerpoint/2010/main" val="756179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c/c2/Mule_Malta.jpg/1024px-Mule_Malt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it-IT" dirty="0"/>
              <a:t>Mule at Triq il-Konti Salvatore Manduca in Mtarfa, Malta</a:t>
            </a:r>
            <a:endParaRPr lang="en-US" dirty="0"/>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Absalom was riding his mule</a:t>
            </a:r>
          </a:p>
        </p:txBody>
      </p:sp>
    </p:spTree>
    <p:extLst>
      <p:ext uri="{BB962C8B-B14F-4D97-AF65-F5344CB8AC3E}">
        <p14:creationId xmlns:p14="http://schemas.microsoft.com/office/powerpoint/2010/main" val="2574985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h with trees on the side of a dirt road&#10;&#10;Description automatically generated">
            <a:extLst>
              <a:ext uri="{FF2B5EF4-FFF2-40B4-BE49-F238E27FC236}">
                <a16:creationId xmlns:a16="http://schemas.microsoft.com/office/drawing/2014/main" id="{A2E8CE44-0D27-43A3-87C9-C408310259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64"/>
            <a:ext cx="9144000" cy="6748272"/>
          </a:xfrm>
          <a:prstGeom prst="rect">
            <a:avLst/>
          </a:prstGeom>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4872"/>
            <a:ext cx="9144000" cy="67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it-IT" dirty="0"/>
              <a:t>Military units using mules in mountainous terrain</a:t>
            </a:r>
            <a:endParaRPr lang="en-US" dirty="0"/>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Absalom was riding his mule</a:t>
            </a:r>
          </a:p>
        </p:txBody>
      </p:sp>
    </p:spTree>
    <p:extLst>
      <p:ext uri="{BB962C8B-B14F-4D97-AF65-F5344CB8AC3E}">
        <p14:creationId xmlns:p14="http://schemas.microsoft.com/office/powerpoint/2010/main" val="9551260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orest in Gilead mountains, tb11060309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Forest in the mountains of Gilead</a:t>
            </a:r>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And the mule went under the thick branches of a great oak</a:t>
            </a:r>
          </a:p>
        </p:txBody>
      </p:sp>
    </p:spTree>
    <p:extLst>
      <p:ext uri="{BB962C8B-B14F-4D97-AF65-F5344CB8AC3E}">
        <p14:creationId xmlns:p14="http://schemas.microsoft.com/office/powerpoint/2010/main" val="11784681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riding a horse&#10;&#10;Description automatically generated">
            <a:extLst>
              <a:ext uri="{FF2B5EF4-FFF2-40B4-BE49-F238E27FC236}">
                <a16:creationId xmlns:a16="http://schemas.microsoft.com/office/drawing/2014/main" id="{5C97721C-DB67-4746-991A-257E689D8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178" y="293060"/>
            <a:ext cx="5354939" cy="6285139"/>
          </a:xfrm>
          <a:prstGeom prst="rect">
            <a:avLst/>
          </a:prstGeom>
        </p:spPr>
      </p:pic>
      <p:sp>
        <p:nvSpPr>
          <p:cNvPr id="2" name="Text Placeholder 1"/>
          <p:cNvSpPr>
            <a:spLocks noGrp="1"/>
          </p:cNvSpPr>
          <p:nvPr>
            <p:ph type="body" sz="quarter" idx="10"/>
          </p:nvPr>
        </p:nvSpPr>
        <p:spPr/>
        <p:txBody>
          <a:bodyPr/>
          <a:lstStyle/>
          <a:p>
            <a:r>
              <a:rPr lang="en-US" i="1" dirty="0"/>
              <a:t>Absalom Hanging on the Oak Tree</a:t>
            </a:r>
            <a:r>
              <a:rPr lang="en-US" dirty="0"/>
              <a:t>, by James Tissot, circa 1899</a:t>
            </a:r>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His head caught fast in the oak, and he was left hanging between heaven and earth</a:t>
            </a:r>
          </a:p>
        </p:txBody>
      </p:sp>
    </p:spTree>
    <p:extLst>
      <p:ext uri="{BB962C8B-B14F-4D97-AF65-F5344CB8AC3E}">
        <p14:creationId xmlns:p14="http://schemas.microsoft.com/office/powerpoint/2010/main" val="22606133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Horses running near the Sea of Galilee</a:t>
            </a:r>
          </a:p>
        </p:txBody>
      </p:sp>
      <p:sp>
        <p:nvSpPr>
          <p:cNvPr id="3" name="Text Placeholder 2"/>
          <p:cNvSpPr>
            <a:spLocks noGrp="1"/>
          </p:cNvSpPr>
          <p:nvPr>
            <p:ph type="body" sz="quarter" idx="12"/>
          </p:nvPr>
        </p:nvSpPr>
        <p:spPr/>
        <p:txBody>
          <a:bodyPr/>
          <a:lstStyle/>
          <a:p>
            <a:r>
              <a:rPr lang="en-US" dirty="0"/>
              <a:t>18:9</a:t>
            </a:r>
          </a:p>
        </p:txBody>
      </p:sp>
      <p:sp>
        <p:nvSpPr>
          <p:cNvPr id="4" name="Title 3"/>
          <p:cNvSpPr>
            <a:spLocks noGrp="1"/>
          </p:cNvSpPr>
          <p:nvPr>
            <p:ph type="title"/>
          </p:nvPr>
        </p:nvSpPr>
        <p:spPr/>
        <p:txBody>
          <a:bodyPr/>
          <a:lstStyle/>
          <a:p>
            <a:r>
              <a:rPr lang="en-US" dirty="0"/>
              <a:t>And the mule that was under him kept going</a:t>
            </a:r>
          </a:p>
        </p:txBody>
      </p:sp>
      <p:pic>
        <p:nvPicPr>
          <p:cNvPr id="5" name="Picture 4" descr="Horses running near Sea of Galilee, tb022107114-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1371851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Large oak tree at Horvat </a:t>
            </a:r>
            <a:r>
              <a:rPr lang="en-US" dirty="0" err="1"/>
              <a:t>Seadim</a:t>
            </a:r>
            <a:endParaRPr lang="en-US" dirty="0"/>
          </a:p>
        </p:txBody>
      </p:sp>
      <p:sp>
        <p:nvSpPr>
          <p:cNvPr id="3" name="Text Placeholder 2"/>
          <p:cNvSpPr>
            <a:spLocks noGrp="1"/>
          </p:cNvSpPr>
          <p:nvPr>
            <p:ph type="body" sz="quarter" idx="12"/>
          </p:nvPr>
        </p:nvSpPr>
        <p:spPr/>
        <p:txBody>
          <a:bodyPr/>
          <a:lstStyle/>
          <a:p>
            <a:r>
              <a:rPr lang="en-US" dirty="0"/>
              <a:t>18:10</a:t>
            </a:r>
          </a:p>
        </p:txBody>
      </p:sp>
      <p:sp>
        <p:nvSpPr>
          <p:cNvPr id="4" name="Title 3"/>
          <p:cNvSpPr>
            <a:spLocks noGrp="1"/>
          </p:cNvSpPr>
          <p:nvPr>
            <p:ph type="title"/>
          </p:nvPr>
        </p:nvSpPr>
        <p:spPr/>
        <p:txBody>
          <a:bodyPr/>
          <a:lstStyle/>
          <a:p>
            <a:r>
              <a:rPr lang="en-US" dirty="0"/>
              <a:t>One of the men saw it and told Joab, “I saw Absalom hanging in an oak tree”</a:t>
            </a:r>
          </a:p>
        </p:txBody>
      </p:sp>
      <p:pic>
        <p:nvPicPr>
          <p:cNvPr id="5" name="Picture 4" descr="Oak, Horvat Seadim, tb07090703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959100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E7D3C97-1D72-4AF0-ADF3-A4188043C3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2" name="Text Placeholder 1"/>
          <p:cNvSpPr>
            <a:spLocks noGrp="1"/>
          </p:cNvSpPr>
          <p:nvPr>
            <p:ph type="body" sz="quarter" idx="10"/>
          </p:nvPr>
        </p:nvSpPr>
        <p:spPr/>
        <p:txBody>
          <a:bodyPr/>
          <a:lstStyle/>
          <a:p>
            <a:r>
              <a:rPr lang="sv-SE" dirty="0"/>
              <a:t>Tabor oak at Horeshat Tal</a:t>
            </a:r>
            <a:endParaRPr lang="en-US" dirty="0"/>
          </a:p>
        </p:txBody>
      </p:sp>
      <p:sp>
        <p:nvSpPr>
          <p:cNvPr id="3" name="Text Placeholder 2"/>
          <p:cNvSpPr>
            <a:spLocks noGrp="1"/>
          </p:cNvSpPr>
          <p:nvPr>
            <p:ph type="body" sz="quarter" idx="12"/>
          </p:nvPr>
        </p:nvSpPr>
        <p:spPr/>
        <p:txBody>
          <a:bodyPr/>
          <a:lstStyle/>
          <a:p>
            <a:r>
              <a:rPr lang="en-US" dirty="0"/>
              <a:t>18:10</a:t>
            </a:r>
          </a:p>
        </p:txBody>
      </p:sp>
      <p:sp>
        <p:nvSpPr>
          <p:cNvPr id="4" name="Title 3"/>
          <p:cNvSpPr>
            <a:spLocks noGrp="1"/>
          </p:cNvSpPr>
          <p:nvPr>
            <p:ph type="title"/>
          </p:nvPr>
        </p:nvSpPr>
        <p:spPr/>
        <p:txBody>
          <a:bodyPr/>
          <a:lstStyle/>
          <a:p>
            <a:r>
              <a:rPr lang="en-US" dirty="0"/>
              <a:t>One of the men saw it and told Joab, “I saw Absalom hanging in an oak tree”</a:t>
            </a:r>
          </a:p>
        </p:txBody>
      </p:sp>
    </p:spTree>
    <p:extLst>
      <p:ext uri="{BB962C8B-B14F-4D97-AF65-F5344CB8AC3E}">
        <p14:creationId xmlns:p14="http://schemas.microsoft.com/office/powerpoint/2010/main" val="13959550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ris\Documents\Bolen\04 0Adds 2012\19 Museum\Rome Museums\Vatican Museum\Gregoriano Egyptian\Assyrian officer killing a fallen enemy, from Nineveh palace of Ashurbanipal, 648-631 BC, tb05121764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963" y="0"/>
            <a:ext cx="44100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Assyrian officer killing a fallen enemy, from the palace of Ashurbanipal at Nineveh, 648–631 BC</a:t>
            </a:r>
          </a:p>
        </p:txBody>
      </p:sp>
      <p:sp>
        <p:nvSpPr>
          <p:cNvPr id="3" name="Text Placeholder 2"/>
          <p:cNvSpPr>
            <a:spLocks noGrp="1"/>
          </p:cNvSpPr>
          <p:nvPr>
            <p:ph type="body" sz="quarter" idx="12"/>
          </p:nvPr>
        </p:nvSpPr>
        <p:spPr/>
        <p:txBody>
          <a:bodyPr/>
          <a:lstStyle/>
          <a:p>
            <a:r>
              <a:rPr lang="en-US" dirty="0"/>
              <a:t>18:11</a:t>
            </a:r>
          </a:p>
        </p:txBody>
      </p:sp>
      <p:sp>
        <p:nvSpPr>
          <p:cNvPr id="4" name="Title 3"/>
          <p:cNvSpPr>
            <a:spLocks noGrp="1"/>
          </p:cNvSpPr>
          <p:nvPr>
            <p:ph type="title"/>
          </p:nvPr>
        </p:nvSpPr>
        <p:spPr/>
        <p:txBody>
          <a:bodyPr/>
          <a:lstStyle/>
          <a:p>
            <a:r>
              <a:rPr lang="en-US" dirty="0"/>
              <a:t>Then Joab said, “You saw him? Why did you not strike him to the ground?”</a:t>
            </a:r>
          </a:p>
        </p:txBody>
      </p:sp>
    </p:spTree>
    <p:extLst>
      <p:ext uri="{BB962C8B-B14F-4D97-AF65-F5344CB8AC3E}">
        <p14:creationId xmlns:p14="http://schemas.microsoft.com/office/powerpoint/2010/main" val="39120177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tone wall&#10;&#10;Description automatically generated">
            <a:extLst>
              <a:ext uri="{FF2B5EF4-FFF2-40B4-BE49-F238E27FC236}">
                <a16:creationId xmlns:a16="http://schemas.microsoft.com/office/drawing/2014/main" id="{30BD61D4-F088-4156-BCF7-88BA13562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
            <a:ext cx="9144000" cy="6839712"/>
          </a:xfrm>
          <a:prstGeom prst="rect">
            <a:avLst/>
          </a:prstGeom>
        </p:spPr>
      </p:pic>
      <p:sp>
        <p:nvSpPr>
          <p:cNvPr id="2" name="Text Placeholder 1"/>
          <p:cNvSpPr>
            <a:spLocks noGrp="1"/>
          </p:cNvSpPr>
          <p:nvPr>
            <p:ph type="body" sz="quarter" idx="10"/>
          </p:nvPr>
        </p:nvSpPr>
        <p:spPr/>
        <p:txBody>
          <a:bodyPr/>
          <a:lstStyle/>
          <a:p>
            <a:r>
              <a:rPr lang="en-US" dirty="0"/>
              <a:t>Hacksilver (pieces of silver used as currency), circa 8th century BC</a:t>
            </a:r>
          </a:p>
        </p:txBody>
      </p:sp>
      <p:sp>
        <p:nvSpPr>
          <p:cNvPr id="3" name="Text Placeholder 2"/>
          <p:cNvSpPr>
            <a:spLocks noGrp="1"/>
          </p:cNvSpPr>
          <p:nvPr>
            <p:ph type="body" sz="quarter" idx="12"/>
          </p:nvPr>
        </p:nvSpPr>
        <p:spPr/>
        <p:txBody>
          <a:bodyPr/>
          <a:lstStyle/>
          <a:p>
            <a:r>
              <a:rPr lang="en-US" dirty="0"/>
              <a:t>18:11</a:t>
            </a:r>
          </a:p>
        </p:txBody>
      </p:sp>
      <p:sp>
        <p:nvSpPr>
          <p:cNvPr id="4" name="Title 3"/>
          <p:cNvSpPr>
            <a:spLocks noGrp="1"/>
          </p:cNvSpPr>
          <p:nvPr>
            <p:ph type="title"/>
          </p:nvPr>
        </p:nvSpPr>
        <p:spPr/>
        <p:txBody>
          <a:bodyPr/>
          <a:lstStyle/>
          <a:p>
            <a:r>
              <a:rPr lang="en-US" dirty="0"/>
              <a:t>I would have given you ten pieces of silver and a belt!</a:t>
            </a:r>
          </a:p>
        </p:txBody>
      </p:sp>
    </p:spTree>
    <p:extLst>
      <p:ext uri="{BB962C8B-B14F-4D97-AF65-F5344CB8AC3E}">
        <p14:creationId xmlns:p14="http://schemas.microsoft.com/office/powerpoint/2010/main" val="65196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Medinet Habu, Asiatic prisoner, faience, reign of Ramesses III, adr1603194477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6609" y="190500"/>
            <a:ext cx="3770782"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an Asiatic chief, from Medinet Habu, circa 1180 BC</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And a third he sent out under the command of Abishai the son of Zeruiah, Joab’s brother</a:t>
            </a:r>
          </a:p>
        </p:txBody>
      </p:sp>
    </p:spTree>
    <p:extLst>
      <p:ext uri="{BB962C8B-B14F-4D97-AF65-F5344CB8AC3E}">
        <p14:creationId xmlns:p14="http://schemas.microsoft.com/office/powerpoint/2010/main" val="41494970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Rijksmuseum van Oudheden\Ancient Near East\Iran, bronze belt hunt scenes, 8th c BC, adr1805207026.jpg"/>
          <p:cNvPicPr>
            <a:picLocks noChangeAspect="1" noChangeArrowheads="1"/>
          </p:cNvPicPr>
          <p:nvPr/>
        </p:nvPicPr>
        <p:blipFill rotWithShape="1">
          <a:blip r:embed="rId3">
            <a:extLst>
              <a:ext uri="{28A0092B-C50C-407E-A947-70E740481C1C}">
                <a14:useLocalDpi xmlns:a14="http://schemas.microsoft.com/office/drawing/2010/main" val="0"/>
              </a:ext>
            </a:extLst>
          </a:blip>
          <a:srcRect b="13101"/>
          <a:stretch/>
        </p:blipFill>
        <p:spPr bwMode="auto">
          <a:xfrm>
            <a:off x="0" y="0"/>
            <a:ext cx="9144000" cy="669073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belt with hunting scenes, 8th century BC</a:t>
            </a:r>
          </a:p>
        </p:txBody>
      </p:sp>
      <p:sp>
        <p:nvSpPr>
          <p:cNvPr id="3" name="Text Placeholder 2"/>
          <p:cNvSpPr>
            <a:spLocks noGrp="1"/>
          </p:cNvSpPr>
          <p:nvPr>
            <p:ph type="body" sz="quarter" idx="12"/>
          </p:nvPr>
        </p:nvSpPr>
        <p:spPr/>
        <p:txBody>
          <a:bodyPr/>
          <a:lstStyle/>
          <a:p>
            <a:r>
              <a:rPr lang="en-US" dirty="0"/>
              <a:t>18:11</a:t>
            </a:r>
          </a:p>
        </p:txBody>
      </p:sp>
      <p:sp>
        <p:nvSpPr>
          <p:cNvPr id="4" name="Title 3"/>
          <p:cNvSpPr>
            <a:spLocks noGrp="1"/>
          </p:cNvSpPr>
          <p:nvPr>
            <p:ph type="title"/>
          </p:nvPr>
        </p:nvSpPr>
        <p:spPr/>
        <p:txBody>
          <a:bodyPr/>
          <a:lstStyle/>
          <a:p>
            <a:r>
              <a:rPr lang="en-US" dirty="0"/>
              <a:t>I would have given you ten pieces of silver and a belt!</a:t>
            </a:r>
          </a:p>
        </p:txBody>
      </p:sp>
    </p:spTree>
    <p:extLst>
      <p:ext uri="{BB962C8B-B14F-4D97-AF65-F5344CB8AC3E}">
        <p14:creationId xmlns:p14="http://schemas.microsoft.com/office/powerpoint/2010/main" val="7600007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able, sitting, counter, sink&#10;&#10;Description automatically generated">
            <a:extLst>
              <a:ext uri="{FF2B5EF4-FFF2-40B4-BE49-F238E27FC236}">
                <a16:creationId xmlns:a16="http://schemas.microsoft.com/office/drawing/2014/main" id="{998883C2-F9CC-4252-BEBB-B44D4FEF3E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3464"/>
            <a:ext cx="9144000" cy="6291072"/>
          </a:xfrm>
          <a:prstGeom prst="rect">
            <a:avLst/>
          </a:prstGeom>
        </p:spPr>
      </p:pic>
      <p:sp>
        <p:nvSpPr>
          <p:cNvPr id="2" name="Text Placeholder 1"/>
          <p:cNvSpPr>
            <a:spLocks noGrp="1"/>
          </p:cNvSpPr>
          <p:nvPr>
            <p:ph type="body" sz="quarter" idx="10"/>
          </p:nvPr>
        </p:nvSpPr>
        <p:spPr/>
        <p:txBody>
          <a:bodyPr/>
          <a:lstStyle/>
          <a:p>
            <a:r>
              <a:rPr lang="en-US" dirty="0"/>
              <a:t>Silver belt with clasp, from Tumulus D at </a:t>
            </a:r>
            <a:r>
              <a:rPr lang="en-US" dirty="0" err="1"/>
              <a:t>Bayindir</a:t>
            </a:r>
            <a:r>
              <a:rPr lang="en-US" dirty="0"/>
              <a:t>, Turkey, circa 700 BC</a:t>
            </a:r>
          </a:p>
        </p:txBody>
      </p:sp>
      <p:sp>
        <p:nvSpPr>
          <p:cNvPr id="3" name="Text Placeholder 2"/>
          <p:cNvSpPr>
            <a:spLocks noGrp="1"/>
          </p:cNvSpPr>
          <p:nvPr>
            <p:ph type="body" sz="quarter" idx="12"/>
          </p:nvPr>
        </p:nvSpPr>
        <p:spPr/>
        <p:txBody>
          <a:bodyPr/>
          <a:lstStyle/>
          <a:p>
            <a:r>
              <a:rPr lang="en-US" dirty="0"/>
              <a:t>18:11</a:t>
            </a:r>
          </a:p>
        </p:txBody>
      </p:sp>
      <p:sp>
        <p:nvSpPr>
          <p:cNvPr id="4" name="Title 3"/>
          <p:cNvSpPr>
            <a:spLocks noGrp="1"/>
          </p:cNvSpPr>
          <p:nvPr>
            <p:ph type="title"/>
          </p:nvPr>
        </p:nvSpPr>
        <p:spPr/>
        <p:txBody>
          <a:bodyPr/>
          <a:lstStyle/>
          <a:p>
            <a:r>
              <a:rPr lang="en-US" dirty="0"/>
              <a:t>I would have given you ten pieces of silver and a belt!</a:t>
            </a:r>
          </a:p>
        </p:txBody>
      </p:sp>
    </p:spTree>
    <p:extLst>
      <p:ext uri="{BB962C8B-B14F-4D97-AF65-F5344CB8AC3E}">
        <p14:creationId xmlns:p14="http://schemas.microsoft.com/office/powerpoint/2010/main" val="425541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Kris\Documents\Bolen\PCB size\19 Persia-pcb\National Museum of Iran\Darius Statue\Statue of Darius in Persian dress, dagger in belt, Old Persian, Elamite, Babylonian, Egyptian hieroglyphs, Achaemenid period, tb0514184137.jpg"/>
          <p:cNvPicPr>
            <a:picLocks noChangeAspect="1" noChangeArrowheads="1"/>
          </p:cNvPicPr>
          <p:nvPr/>
        </p:nvPicPr>
        <p:blipFill rotWithShape="1">
          <a:blip r:embed="rId3">
            <a:extLst>
              <a:ext uri="{28A0092B-C50C-407E-A947-70E740481C1C}">
                <a14:useLocalDpi xmlns:a14="http://schemas.microsoft.com/office/drawing/2010/main" val="0"/>
              </a:ext>
            </a:extLst>
          </a:blip>
          <a:srcRect t="13092" b="21150"/>
          <a:stretch/>
        </p:blipFill>
        <p:spPr bwMode="auto">
          <a:xfrm>
            <a:off x="0" y="209550"/>
            <a:ext cx="9144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 of Darius the Great with belt and dagger, circa 500 BC</a:t>
            </a:r>
          </a:p>
        </p:txBody>
      </p:sp>
      <p:sp>
        <p:nvSpPr>
          <p:cNvPr id="3" name="Text Placeholder 2"/>
          <p:cNvSpPr>
            <a:spLocks noGrp="1"/>
          </p:cNvSpPr>
          <p:nvPr>
            <p:ph type="body" sz="quarter" idx="12"/>
          </p:nvPr>
        </p:nvSpPr>
        <p:spPr/>
        <p:txBody>
          <a:bodyPr/>
          <a:lstStyle/>
          <a:p>
            <a:r>
              <a:rPr lang="en-US" dirty="0"/>
              <a:t>18:11</a:t>
            </a:r>
          </a:p>
        </p:txBody>
      </p:sp>
      <p:sp>
        <p:nvSpPr>
          <p:cNvPr id="4" name="Title 3"/>
          <p:cNvSpPr>
            <a:spLocks noGrp="1"/>
          </p:cNvSpPr>
          <p:nvPr>
            <p:ph type="title"/>
          </p:nvPr>
        </p:nvSpPr>
        <p:spPr/>
        <p:txBody>
          <a:bodyPr/>
          <a:lstStyle/>
          <a:p>
            <a:r>
              <a:rPr lang="en-US" dirty="0"/>
              <a:t>I would have given you ten pieces of silver and a belt!</a:t>
            </a:r>
          </a:p>
        </p:txBody>
      </p:sp>
    </p:spTree>
    <p:extLst>
      <p:ext uri="{BB962C8B-B14F-4D97-AF65-F5344CB8AC3E}">
        <p14:creationId xmlns:p14="http://schemas.microsoft.com/office/powerpoint/2010/main" val="19557802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table, sitting, plate&#10;&#10;Description automatically generated">
            <a:extLst>
              <a:ext uri="{FF2B5EF4-FFF2-40B4-BE49-F238E27FC236}">
                <a16:creationId xmlns:a16="http://schemas.microsoft.com/office/drawing/2014/main" id="{1F99D5D9-BB7E-4E2E-B13D-53D2170869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
            <a:ext cx="9144000" cy="6629400"/>
          </a:xfrm>
          <a:prstGeom prst="rect">
            <a:avLst/>
          </a:prstGeom>
        </p:spPr>
      </p:pic>
      <p:sp>
        <p:nvSpPr>
          <p:cNvPr id="2" name="Text Placeholder 1"/>
          <p:cNvSpPr>
            <a:spLocks noGrp="1"/>
          </p:cNvSpPr>
          <p:nvPr>
            <p:ph type="body" sz="quarter" idx="10"/>
          </p:nvPr>
        </p:nvSpPr>
        <p:spPr/>
        <p:txBody>
          <a:bodyPr/>
          <a:lstStyle/>
          <a:p>
            <a:r>
              <a:rPr lang="en-US" dirty="0"/>
              <a:t>Silver ingot hoard from En Gedi, 8th–7th centuries BC</a:t>
            </a:r>
          </a:p>
        </p:txBody>
      </p:sp>
      <p:sp>
        <p:nvSpPr>
          <p:cNvPr id="3" name="Text Placeholder 2"/>
          <p:cNvSpPr>
            <a:spLocks noGrp="1"/>
          </p:cNvSpPr>
          <p:nvPr>
            <p:ph type="body" sz="quarter" idx="12"/>
          </p:nvPr>
        </p:nvSpPr>
        <p:spPr/>
        <p:txBody>
          <a:bodyPr/>
          <a:lstStyle/>
          <a:p>
            <a:r>
              <a:rPr lang="en-US" dirty="0"/>
              <a:t>18:12</a:t>
            </a:r>
          </a:p>
        </p:txBody>
      </p:sp>
      <p:sp>
        <p:nvSpPr>
          <p:cNvPr id="4" name="Title 3"/>
          <p:cNvSpPr>
            <a:spLocks noGrp="1"/>
          </p:cNvSpPr>
          <p:nvPr>
            <p:ph type="title"/>
          </p:nvPr>
        </p:nvSpPr>
        <p:spPr/>
        <p:txBody>
          <a:bodyPr/>
          <a:lstStyle/>
          <a:p>
            <a:r>
              <a:rPr lang="en-US" dirty="0"/>
              <a:t>But the man replied, “For 10,000 pieces of silver I would not stretch out my hand against him”</a:t>
            </a:r>
          </a:p>
        </p:txBody>
      </p:sp>
    </p:spTree>
    <p:extLst>
      <p:ext uri="{BB962C8B-B14F-4D97-AF65-F5344CB8AC3E}">
        <p14:creationId xmlns:p14="http://schemas.microsoft.com/office/powerpoint/2010/main" val="2455155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Mural of a peace dove with a target on it, in Bethlehem</a:t>
            </a:r>
          </a:p>
        </p:txBody>
      </p:sp>
      <p:sp>
        <p:nvSpPr>
          <p:cNvPr id="3" name="Text Placeholder 2"/>
          <p:cNvSpPr>
            <a:spLocks noGrp="1"/>
          </p:cNvSpPr>
          <p:nvPr>
            <p:ph type="body" sz="quarter" idx="12"/>
          </p:nvPr>
        </p:nvSpPr>
        <p:spPr/>
        <p:txBody>
          <a:bodyPr/>
          <a:lstStyle/>
          <a:p>
            <a:r>
              <a:rPr lang="en-US"/>
              <a:t>18:13</a:t>
            </a:r>
          </a:p>
        </p:txBody>
      </p:sp>
      <p:sp>
        <p:nvSpPr>
          <p:cNvPr id="4" name="Title 3"/>
          <p:cNvSpPr>
            <a:spLocks noGrp="1"/>
          </p:cNvSpPr>
          <p:nvPr>
            <p:ph type="title"/>
          </p:nvPr>
        </p:nvSpPr>
        <p:spPr/>
        <p:txBody>
          <a:bodyPr/>
          <a:lstStyle/>
          <a:p>
            <a:r>
              <a:rPr lang="en-US" dirty="0"/>
              <a:t>If I had dealt falsely against his life . . . then you would have set yourself against me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Tree>
    <p:extLst>
      <p:ext uri="{BB962C8B-B14F-4D97-AF65-F5344CB8AC3E}">
        <p14:creationId xmlns:p14="http://schemas.microsoft.com/office/powerpoint/2010/main" val="2133833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rocks&#10;&#10;Description automatically generated">
            <a:extLst>
              <a:ext uri="{FF2B5EF4-FFF2-40B4-BE49-F238E27FC236}">
                <a16:creationId xmlns:a16="http://schemas.microsoft.com/office/drawing/2014/main" id="{3402A6FF-0C70-4AC4-8263-09125147B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950"/>
            <a:ext cx="9144000" cy="6693408"/>
          </a:xfrm>
          <a:prstGeom prst="rect">
            <a:avLst/>
          </a:prstGeom>
        </p:spPr>
      </p:pic>
      <p:sp>
        <p:nvSpPr>
          <p:cNvPr id="2" name="Text Placeholder 1"/>
          <p:cNvSpPr>
            <a:spLocks noGrp="1"/>
          </p:cNvSpPr>
          <p:nvPr>
            <p:ph type="body" sz="quarter" idx="10"/>
          </p:nvPr>
        </p:nvSpPr>
        <p:spPr/>
        <p:txBody>
          <a:bodyPr/>
          <a:lstStyle/>
          <a:p>
            <a:r>
              <a:rPr lang="en-US" dirty="0"/>
              <a:t>Spearmen on the Lachish reliefs, from Nineveh, circa 700 BC</a:t>
            </a:r>
          </a:p>
        </p:txBody>
      </p:sp>
      <p:sp>
        <p:nvSpPr>
          <p:cNvPr id="3" name="Text Placeholder 2"/>
          <p:cNvSpPr>
            <a:spLocks noGrp="1"/>
          </p:cNvSpPr>
          <p:nvPr>
            <p:ph type="body" sz="quarter" idx="12"/>
          </p:nvPr>
        </p:nvSpPr>
        <p:spPr/>
        <p:txBody>
          <a:bodyPr/>
          <a:lstStyle/>
          <a:p>
            <a:r>
              <a:rPr lang="en-US" dirty="0"/>
              <a:t>18:14</a:t>
            </a:r>
          </a:p>
        </p:txBody>
      </p:sp>
      <p:sp>
        <p:nvSpPr>
          <p:cNvPr id="4" name="Title 3"/>
          <p:cNvSpPr>
            <a:spLocks noGrp="1"/>
          </p:cNvSpPr>
          <p:nvPr>
            <p:ph type="title"/>
          </p:nvPr>
        </p:nvSpPr>
        <p:spPr/>
        <p:txBody>
          <a:bodyPr/>
          <a:lstStyle/>
          <a:p>
            <a:r>
              <a:rPr lang="en-US" dirty="0"/>
              <a:t>Then Joab took three javelins in his hand and thrust them through the heart of Absalom</a:t>
            </a:r>
          </a:p>
        </p:txBody>
      </p:sp>
    </p:spTree>
    <p:extLst>
      <p:ext uri="{BB962C8B-B14F-4D97-AF65-F5344CB8AC3E}">
        <p14:creationId xmlns:p14="http://schemas.microsoft.com/office/powerpoint/2010/main" val="18404750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abric, sitting, table, group&#10;&#10;Description automatically generated">
            <a:extLst>
              <a:ext uri="{FF2B5EF4-FFF2-40B4-BE49-F238E27FC236}">
                <a16:creationId xmlns:a16="http://schemas.microsoft.com/office/drawing/2014/main" id="{1C26444E-DCBD-490E-88EA-7E7D62619D32}"/>
              </a:ext>
            </a:extLst>
          </p:cNvPr>
          <p:cNvPicPr>
            <a:picLocks noChangeAspect="1"/>
          </p:cNvPicPr>
          <p:nvPr/>
        </p:nvPicPr>
        <p:blipFill rotWithShape="1">
          <a:blip r:embed="rId3">
            <a:extLst>
              <a:ext uri="{28A0092B-C50C-407E-A947-70E740481C1C}">
                <a14:useLocalDpi xmlns:a14="http://schemas.microsoft.com/office/drawing/2010/main" val="0"/>
              </a:ext>
            </a:extLst>
          </a:blip>
          <a:srcRect t="2905"/>
          <a:stretch/>
        </p:blipFill>
        <p:spPr>
          <a:xfrm>
            <a:off x="0" y="0"/>
            <a:ext cx="9144000" cy="6641036"/>
          </a:xfrm>
          <a:prstGeom prst="rect">
            <a:avLst/>
          </a:prstGeom>
        </p:spPr>
      </p:pic>
      <p:sp>
        <p:nvSpPr>
          <p:cNvPr id="2" name="Text Placeholder 1"/>
          <p:cNvSpPr>
            <a:spLocks noGrp="1"/>
          </p:cNvSpPr>
          <p:nvPr>
            <p:ph type="body" sz="quarter" idx="10"/>
          </p:nvPr>
        </p:nvSpPr>
        <p:spPr/>
        <p:txBody>
          <a:bodyPr/>
          <a:lstStyle/>
          <a:p>
            <a:r>
              <a:rPr lang="en-US" dirty="0"/>
              <a:t>The death of Absalom depicted on a tapestry, 1817</a:t>
            </a:r>
          </a:p>
        </p:txBody>
      </p:sp>
      <p:sp>
        <p:nvSpPr>
          <p:cNvPr id="3" name="Text Placeholder 2"/>
          <p:cNvSpPr>
            <a:spLocks noGrp="1"/>
          </p:cNvSpPr>
          <p:nvPr>
            <p:ph type="body" sz="quarter" idx="12"/>
          </p:nvPr>
        </p:nvSpPr>
        <p:spPr/>
        <p:txBody>
          <a:bodyPr/>
          <a:lstStyle/>
          <a:p>
            <a:r>
              <a:rPr lang="en-US" dirty="0"/>
              <a:t>18:14</a:t>
            </a:r>
          </a:p>
        </p:txBody>
      </p:sp>
      <p:sp>
        <p:nvSpPr>
          <p:cNvPr id="4" name="Title 3"/>
          <p:cNvSpPr>
            <a:spLocks noGrp="1"/>
          </p:cNvSpPr>
          <p:nvPr>
            <p:ph type="title"/>
          </p:nvPr>
        </p:nvSpPr>
        <p:spPr/>
        <p:txBody>
          <a:bodyPr/>
          <a:lstStyle/>
          <a:p>
            <a:r>
              <a:rPr lang="en-US" dirty="0"/>
              <a:t>Then Joab took three javelins in his hand and thrust them through the heart of Absalom</a:t>
            </a:r>
          </a:p>
        </p:txBody>
      </p:sp>
    </p:spTree>
    <p:extLst>
      <p:ext uri="{BB962C8B-B14F-4D97-AF65-F5344CB8AC3E}">
        <p14:creationId xmlns:p14="http://schemas.microsoft.com/office/powerpoint/2010/main" val="18520579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Gandaran</a:t>
            </a:r>
            <a:r>
              <a:rPr lang="en-US" dirty="0"/>
              <a:t> delegation with lances, Persepolis apadana east stairs, circa 500 BC</a:t>
            </a:r>
          </a:p>
        </p:txBody>
      </p:sp>
      <p:sp>
        <p:nvSpPr>
          <p:cNvPr id="3" name="Text Placeholder 2"/>
          <p:cNvSpPr>
            <a:spLocks noGrp="1"/>
          </p:cNvSpPr>
          <p:nvPr>
            <p:ph type="body" sz="quarter" idx="12"/>
          </p:nvPr>
        </p:nvSpPr>
        <p:spPr/>
        <p:txBody>
          <a:bodyPr/>
          <a:lstStyle/>
          <a:p>
            <a:r>
              <a:rPr lang="en-US" dirty="0"/>
              <a:t>18:15</a:t>
            </a:r>
          </a:p>
        </p:txBody>
      </p:sp>
      <p:sp>
        <p:nvSpPr>
          <p:cNvPr id="4" name="Title 3"/>
          <p:cNvSpPr>
            <a:spLocks noGrp="1"/>
          </p:cNvSpPr>
          <p:nvPr>
            <p:ph type="title"/>
          </p:nvPr>
        </p:nvSpPr>
        <p:spPr/>
        <p:txBody>
          <a:bodyPr/>
          <a:lstStyle/>
          <a:p>
            <a:r>
              <a:rPr lang="en-US" dirty="0"/>
              <a:t>And ten young men that bore Joab’s armor surrounded and struck Absalom and killed him</a:t>
            </a:r>
          </a:p>
        </p:txBody>
      </p:sp>
      <p:pic>
        <p:nvPicPr>
          <p:cNvPr id="5122" name="Picture 2" descr="C:\Users\Kris\Documents\Bolen\PCB size\19 Persia-pcb\Persepolis staircase reliefs\Apadana eastern staircase\Southern side\Persepolis apadana east stairs, Gandaran delegation, bull, lances, shield, wearing capes, tb0506180974.jpg"/>
          <p:cNvPicPr>
            <a:picLocks noChangeAspect="1" noChangeArrowheads="1"/>
          </p:cNvPicPr>
          <p:nvPr/>
        </p:nvPicPr>
        <p:blipFill rotWithShape="1">
          <a:blip r:embed="rId3">
            <a:extLst>
              <a:ext uri="{28A0092B-C50C-407E-A947-70E740481C1C}">
                <a14:useLocalDpi xmlns:a14="http://schemas.microsoft.com/office/drawing/2010/main" val="0"/>
              </a:ext>
            </a:extLst>
          </a:blip>
          <a:srcRect l="832"/>
          <a:stretch/>
        </p:blipFill>
        <p:spPr bwMode="auto">
          <a:xfrm>
            <a:off x="0" y="369333"/>
            <a:ext cx="9144000"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1841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tree&#10;&#10;Description automatically generated">
            <a:extLst>
              <a:ext uri="{FF2B5EF4-FFF2-40B4-BE49-F238E27FC236}">
                <a16:creationId xmlns:a16="http://schemas.microsoft.com/office/drawing/2014/main" id="{51699E44-82B6-498D-AA29-01A1240C1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4892" y="0"/>
            <a:ext cx="4014216" cy="6858000"/>
          </a:xfrm>
          <a:prstGeom prst="rect">
            <a:avLst/>
          </a:prstGeom>
        </p:spPr>
      </p:pic>
      <p:sp>
        <p:nvSpPr>
          <p:cNvPr id="2" name="Text Placeholder 1"/>
          <p:cNvSpPr>
            <a:spLocks noGrp="1"/>
          </p:cNvSpPr>
          <p:nvPr>
            <p:ph type="body" sz="quarter" idx="10"/>
          </p:nvPr>
        </p:nvSpPr>
        <p:spPr/>
        <p:txBody>
          <a:bodyPr/>
          <a:lstStyle/>
          <a:p>
            <a:r>
              <a:rPr lang="en-US" i="1" dirty="0"/>
              <a:t>The Death of Absalom</a:t>
            </a:r>
            <a:r>
              <a:rPr lang="en-US" dirty="0"/>
              <a:t>, by James Tissot, circa 1899</a:t>
            </a:r>
          </a:p>
        </p:txBody>
      </p:sp>
      <p:sp>
        <p:nvSpPr>
          <p:cNvPr id="3" name="Text Placeholder 2"/>
          <p:cNvSpPr>
            <a:spLocks noGrp="1"/>
          </p:cNvSpPr>
          <p:nvPr>
            <p:ph type="body" sz="quarter" idx="12"/>
          </p:nvPr>
        </p:nvSpPr>
        <p:spPr/>
        <p:txBody>
          <a:bodyPr/>
          <a:lstStyle/>
          <a:p>
            <a:r>
              <a:rPr lang="en-US" dirty="0"/>
              <a:t>18:15</a:t>
            </a:r>
          </a:p>
        </p:txBody>
      </p:sp>
      <p:sp>
        <p:nvSpPr>
          <p:cNvPr id="4" name="Title 3"/>
          <p:cNvSpPr>
            <a:spLocks noGrp="1"/>
          </p:cNvSpPr>
          <p:nvPr>
            <p:ph type="title"/>
          </p:nvPr>
        </p:nvSpPr>
        <p:spPr/>
        <p:txBody>
          <a:bodyPr/>
          <a:lstStyle/>
          <a:p>
            <a:r>
              <a:rPr lang="en-US" dirty="0"/>
              <a:t>And ten young men that bore Joab’s armor surrounded and struck Absalom and killed him</a:t>
            </a:r>
          </a:p>
        </p:txBody>
      </p:sp>
    </p:spTree>
    <p:extLst>
      <p:ext uri="{BB962C8B-B14F-4D97-AF65-F5344CB8AC3E}">
        <p14:creationId xmlns:p14="http://schemas.microsoft.com/office/powerpoint/2010/main" val="21652902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iest blowing shofar, tb052201370-002.jpg"/>
          <p:cNvPicPr>
            <a:picLocks noChangeAspect="1"/>
          </p:cNvPicPr>
          <p:nvPr/>
        </p:nvPicPr>
        <p:blipFill rotWithShape="1">
          <a:blip r:embed="rId3">
            <a:extLst>
              <a:ext uri="{28A0092B-C50C-407E-A947-70E740481C1C}">
                <a14:useLocalDpi xmlns:a14="http://schemas.microsoft.com/office/drawing/2010/main" val="0"/>
              </a:ext>
            </a:extLst>
          </a:blip>
          <a:srcRect t="5278"/>
          <a:stretch/>
        </p:blipFill>
        <p:spPr>
          <a:xfrm>
            <a:off x="0" y="133350"/>
            <a:ext cx="9144000" cy="6496050"/>
          </a:xfrm>
          <a:prstGeom prst="rect">
            <a:avLst/>
          </a:prstGeom>
        </p:spPr>
      </p:pic>
      <p:sp>
        <p:nvSpPr>
          <p:cNvPr id="2" name="Text Placeholder 1"/>
          <p:cNvSpPr>
            <a:spLocks noGrp="1"/>
          </p:cNvSpPr>
          <p:nvPr>
            <p:ph type="body" sz="quarter" idx="10"/>
          </p:nvPr>
        </p:nvSpPr>
        <p:spPr/>
        <p:txBody>
          <a:bodyPr/>
          <a:lstStyle/>
          <a:p>
            <a:r>
              <a:rPr lang="en-US" dirty="0"/>
              <a:t>Re-enactment of priest blowing a shofar</a:t>
            </a:r>
          </a:p>
        </p:txBody>
      </p:sp>
      <p:sp>
        <p:nvSpPr>
          <p:cNvPr id="3" name="Text Placeholder 2"/>
          <p:cNvSpPr>
            <a:spLocks noGrp="1"/>
          </p:cNvSpPr>
          <p:nvPr>
            <p:ph type="body" sz="quarter" idx="12"/>
          </p:nvPr>
        </p:nvSpPr>
        <p:spPr/>
        <p:txBody>
          <a:bodyPr/>
          <a:lstStyle/>
          <a:p>
            <a:r>
              <a:rPr lang="en-US" dirty="0"/>
              <a:t>18:16</a:t>
            </a:r>
          </a:p>
        </p:txBody>
      </p:sp>
      <p:sp>
        <p:nvSpPr>
          <p:cNvPr id="4" name="Title 3"/>
          <p:cNvSpPr>
            <a:spLocks noGrp="1"/>
          </p:cNvSpPr>
          <p:nvPr>
            <p:ph type="title"/>
          </p:nvPr>
        </p:nvSpPr>
        <p:spPr/>
        <p:txBody>
          <a:bodyPr/>
          <a:lstStyle/>
          <a:p>
            <a:r>
              <a:rPr lang="en-US" dirty="0"/>
              <a:t>Then Joab blew the trumpet, and the people returned from pursuing Israel</a:t>
            </a:r>
          </a:p>
        </p:txBody>
      </p:sp>
    </p:spTree>
    <p:extLst>
      <p:ext uri="{BB962C8B-B14F-4D97-AF65-F5344CB8AC3E}">
        <p14:creationId xmlns:p14="http://schemas.microsoft.com/office/powerpoint/2010/main" val="1632770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Abishai</a:t>
            </a:r>
            <a:r>
              <a:rPr lang="en-US" dirty="0"/>
              <a:t> Street” sign in Jerusalem</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And a third he sent out under the command of Abishai the son of Zeruiah, Joab’s brother</a:t>
            </a:r>
          </a:p>
        </p:txBody>
      </p:sp>
      <p:pic>
        <p:nvPicPr>
          <p:cNvPr id="5" name="Picture 4" descr="Abishai street sign in Jerusalem, tb0406057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9138778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ris\Documents\Bolen\01b PLBL, PCB size\03 Jerusalem\Western Wall\Man blowing shofar at Western Wall, tb042605429.jpg"/>
          <p:cNvPicPr>
            <a:picLocks noChangeAspect="1" noChangeArrowheads="1"/>
          </p:cNvPicPr>
          <p:nvPr/>
        </p:nvPicPr>
        <p:blipFill rotWithShape="1">
          <a:blip r:embed="rId3">
            <a:extLst>
              <a:ext uri="{28A0092B-C50C-407E-A947-70E740481C1C}">
                <a14:useLocalDpi xmlns:a14="http://schemas.microsoft.com/office/drawing/2010/main" val="0"/>
              </a:ext>
            </a:extLst>
          </a:blip>
          <a:srcRect l="1141"/>
          <a:stretch/>
        </p:blipFill>
        <p:spPr bwMode="auto">
          <a:xfrm>
            <a:off x="0" y="369332"/>
            <a:ext cx="9144000" cy="615034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Man blowing a shofar at the Western Wall in Jerusalem</a:t>
            </a:r>
          </a:p>
        </p:txBody>
      </p:sp>
      <p:sp>
        <p:nvSpPr>
          <p:cNvPr id="3" name="Text Placeholder 2"/>
          <p:cNvSpPr>
            <a:spLocks noGrp="1"/>
          </p:cNvSpPr>
          <p:nvPr>
            <p:ph type="body" sz="quarter" idx="12"/>
          </p:nvPr>
        </p:nvSpPr>
        <p:spPr/>
        <p:txBody>
          <a:bodyPr/>
          <a:lstStyle/>
          <a:p>
            <a:r>
              <a:rPr lang="en-US" dirty="0"/>
              <a:t>18:16</a:t>
            </a:r>
          </a:p>
        </p:txBody>
      </p:sp>
      <p:sp>
        <p:nvSpPr>
          <p:cNvPr id="4" name="Title 3"/>
          <p:cNvSpPr>
            <a:spLocks noGrp="1"/>
          </p:cNvSpPr>
          <p:nvPr>
            <p:ph type="title"/>
          </p:nvPr>
        </p:nvSpPr>
        <p:spPr/>
        <p:txBody>
          <a:bodyPr/>
          <a:lstStyle/>
          <a:p>
            <a:r>
              <a:rPr lang="en-US" dirty="0"/>
              <a:t>Then Joab blew the trumpet, and the people returned from pursuing Israel</a:t>
            </a:r>
          </a:p>
        </p:txBody>
      </p:sp>
    </p:spTree>
    <p:extLst>
      <p:ext uri="{BB962C8B-B14F-4D97-AF65-F5344CB8AC3E}">
        <p14:creationId xmlns:p14="http://schemas.microsoft.com/office/powerpoint/2010/main" val="42112639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91E8DE-C693-4B8B-984F-52260205A6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488"/>
            <a:ext cx="9144000" cy="5907024"/>
          </a:xfrm>
          <a:prstGeom prst="rect">
            <a:avLst/>
          </a:prstGeom>
        </p:spPr>
      </p:pic>
      <p:sp>
        <p:nvSpPr>
          <p:cNvPr id="2" name="Text Placeholder 1"/>
          <p:cNvSpPr>
            <a:spLocks noGrp="1"/>
          </p:cNvSpPr>
          <p:nvPr>
            <p:ph type="body" sz="quarter" idx="10"/>
          </p:nvPr>
        </p:nvSpPr>
        <p:spPr/>
        <p:txBody>
          <a:bodyPr/>
          <a:lstStyle/>
          <a:p>
            <a:r>
              <a:rPr lang="en-US" dirty="0"/>
              <a:t>Relief of the invasion of mountainous territory (sketch)</a:t>
            </a:r>
          </a:p>
        </p:txBody>
      </p:sp>
      <p:sp>
        <p:nvSpPr>
          <p:cNvPr id="3" name="Text Placeholder 2"/>
          <p:cNvSpPr>
            <a:spLocks noGrp="1"/>
          </p:cNvSpPr>
          <p:nvPr>
            <p:ph type="body" sz="quarter" idx="12"/>
          </p:nvPr>
        </p:nvSpPr>
        <p:spPr/>
        <p:txBody>
          <a:bodyPr/>
          <a:lstStyle/>
          <a:p>
            <a:r>
              <a:rPr lang="en-US" dirty="0"/>
              <a:t>18:16</a:t>
            </a:r>
          </a:p>
        </p:txBody>
      </p:sp>
      <p:sp>
        <p:nvSpPr>
          <p:cNvPr id="4" name="Title 3"/>
          <p:cNvSpPr>
            <a:spLocks noGrp="1"/>
          </p:cNvSpPr>
          <p:nvPr>
            <p:ph type="title"/>
          </p:nvPr>
        </p:nvSpPr>
        <p:spPr/>
        <p:txBody>
          <a:bodyPr/>
          <a:lstStyle/>
          <a:p>
            <a:r>
              <a:rPr lang="en-US" dirty="0"/>
              <a:t>Then Joab blew the trumpet, and the people returned from pursuing Israel</a:t>
            </a:r>
          </a:p>
        </p:txBody>
      </p:sp>
    </p:spTree>
    <p:extLst>
      <p:ext uri="{BB962C8B-B14F-4D97-AF65-F5344CB8AC3E}">
        <p14:creationId xmlns:p14="http://schemas.microsoft.com/office/powerpoint/2010/main" val="8961369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04 0Adds 2012\10 Western Turkey\Colossae\Colossae pit on acropolis southern slope, tb010117189.jpg"/>
          <p:cNvPicPr>
            <a:picLocks noChangeAspect="1" noChangeArrowheads="1"/>
          </p:cNvPicPr>
          <p:nvPr/>
        </p:nvPicPr>
        <p:blipFill rotWithShape="1">
          <a:blip r:embed="rId3">
            <a:extLst>
              <a:ext uri="{28A0092B-C50C-407E-A947-70E740481C1C}">
                <a14:useLocalDpi xmlns:a14="http://schemas.microsoft.com/office/drawing/2010/main" val="0"/>
              </a:ext>
            </a:extLst>
          </a:blip>
          <a:srcRect r="832"/>
          <a:stretch/>
        </p:blipFill>
        <p:spPr bwMode="auto">
          <a:xfrm>
            <a:off x="0" y="369332"/>
            <a:ext cx="9144000" cy="615033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A pit on the southern slope of the acropolis at Colossae</a:t>
            </a:r>
          </a:p>
        </p:txBody>
      </p:sp>
      <p:sp>
        <p:nvSpPr>
          <p:cNvPr id="3" name="Text Placeholder 2"/>
          <p:cNvSpPr>
            <a:spLocks noGrp="1"/>
          </p:cNvSpPr>
          <p:nvPr>
            <p:ph type="body" sz="quarter" idx="12"/>
          </p:nvPr>
        </p:nvSpPr>
        <p:spPr/>
        <p:txBody>
          <a:bodyPr/>
          <a:lstStyle/>
          <a:p>
            <a:r>
              <a:rPr lang="en-US" dirty="0"/>
              <a:t>18:17</a:t>
            </a:r>
          </a:p>
        </p:txBody>
      </p:sp>
      <p:sp>
        <p:nvSpPr>
          <p:cNvPr id="4" name="Title 3"/>
          <p:cNvSpPr>
            <a:spLocks noGrp="1"/>
          </p:cNvSpPr>
          <p:nvPr>
            <p:ph type="title"/>
          </p:nvPr>
        </p:nvSpPr>
        <p:spPr/>
        <p:txBody>
          <a:bodyPr/>
          <a:lstStyle/>
          <a:p>
            <a:r>
              <a:rPr lang="en-US" dirty="0"/>
              <a:t>They took Absalom and cast him into a great pit in the forest</a:t>
            </a:r>
          </a:p>
        </p:txBody>
      </p:sp>
    </p:spTree>
    <p:extLst>
      <p:ext uri="{BB962C8B-B14F-4D97-AF65-F5344CB8AC3E}">
        <p14:creationId xmlns:p14="http://schemas.microsoft.com/office/powerpoint/2010/main" val="39415114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Shallow cave near </a:t>
            </a:r>
            <a:r>
              <a:rPr lang="en-US" dirty="0" err="1"/>
              <a:t>Tabgha</a:t>
            </a:r>
            <a:endParaRPr lang="en-US" dirty="0"/>
          </a:p>
        </p:txBody>
      </p:sp>
      <p:sp>
        <p:nvSpPr>
          <p:cNvPr id="3" name="Text Placeholder 2"/>
          <p:cNvSpPr>
            <a:spLocks noGrp="1"/>
          </p:cNvSpPr>
          <p:nvPr>
            <p:ph type="body" sz="quarter" idx="12"/>
          </p:nvPr>
        </p:nvSpPr>
        <p:spPr/>
        <p:txBody>
          <a:bodyPr/>
          <a:lstStyle/>
          <a:p>
            <a:r>
              <a:rPr lang="en-US" dirty="0"/>
              <a:t>18:17</a:t>
            </a:r>
          </a:p>
        </p:txBody>
      </p:sp>
      <p:sp>
        <p:nvSpPr>
          <p:cNvPr id="4" name="Title 3"/>
          <p:cNvSpPr>
            <a:spLocks noGrp="1"/>
          </p:cNvSpPr>
          <p:nvPr>
            <p:ph type="title"/>
          </p:nvPr>
        </p:nvSpPr>
        <p:spPr/>
        <p:txBody>
          <a:bodyPr/>
          <a:lstStyle/>
          <a:p>
            <a:r>
              <a:rPr lang="en-US" dirty="0"/>
              <a:t>They took Absalom and cast him into a great pit in the forest</a:t>
            </a:r>
          </a:p>
        </p:txBody>
      </p:sp>
      <p:pic>
        <p:nvPicPr>
          <p:cNvPr id="8194" name="Picture 2" descr="C:\Users\Kris\Documents\Bolen\04 0Adds 2012\Israel2016\01 Galilee and the North\Tabgha\Tabgha cave, tb061516563.jpg"/>
          <p:cNvPicPr>
            <a:picLocks noChangeAspect="1" noChangeArrowheads="1"/>
          </p:cNvPicPr>
          <p:nvPr/>
        </p:nvPicPr>
        <p:blipFill rotWithShape="1">
          <a:blip r:embed="rId3">
            <a:extLst>
              <a:ext uri="{28A0092B-C50C-407E-A947-70E740481C1C}">
                <a14:useLocalDpi xmlns:a14="http://schemas.microsoft.com/office/drawing/2010/main" val="0"/>
              </a:ext>
            </a:extLst>
          </a:blip>
          <a:srcRect r="1581"/>
          <a:stretch/>
        </p:blipFill>
        <p:spPr bwMode="auto">
          <a:xfrm>
            <a:off x="-1" y="369332"/>
            <a:ext cx="9144001" cy="615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40948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ris\Documents\Bolen\01b PLBL, PCB size\05 Negev and the Wilderness\Negev Highlands\Tumulus side view, tb01030362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Piled rocks, probably a tumulus, in the Negev highlands</a:t>
            </a:r>
          </a:p>
        </p:txBody>
      </p:sp>
      <p:sp>
        <p:nvSpPr>
          <p:cNvPr id="3" name="Text Placeholder 2"/>
          <p:cNvSpPr>
            <a:spLocks noGrp="1"/>
          </p:cNvSpPr>
          <p:nvPr>
            <p:ph type="body" sz="quarter" idx="12"/>
          </p:nvPr>
        </p:nvSpPr>
        <p:spPr/>
        <p:txBody>
          <a:bodyPr/>
          <a:lstStyle/>
          <a:p>
            <a:r>
              <a:rPr lang="en-US" dirty="0"/>
              <a:t>18:17</a:t>
            </a:r>
          </a:p>
        </p:txBody>
      </p:sp>
      <p:sp>
        <p:nvSpPr>
          <p:cNvPr id="4" name="Title 3"/>
          <p:cNvSpPr>
            <a:spLocks noGrp="1"/>
          </p:cNvSpPr>
          <p:nvPr>
            <p:ph type="title"/>
          </p:nvPr>
        </p:nvSpPr>
        <p:spPr/>
        <p:txBody>
          <a:bodyPr/>
          <a:lstStyle/>
          <a:p>
            <a:r>
              <a:rPr lang="en-US" dirty="0"/>
              <a:t>And they raised up over him a very great pile of stones</a:t>
            </a:r>
          </a:p>
        </p:txBody>
      </p:sp>
    </p:spTree>
    <p:extLst>
      <p:ext uri="{BB962C8B-B14F-4D97-AF65-F5344CB8AC3E}">
        <p14:creationId xmlns:p14="http://schemas.microsoft.com/office/powerpoint/2010/main" val="23681015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01b PLBL, PCB size\05 Negev and the Wilderness\Negev Highlands\Mount Yeroham Intermediate Bronze tumuli in village, tb042007365.jpg"/>
          <p:cNvPicPr>
            <a:picLocks noChangeAspect="1" noChangeArrowheads="1"/>
          </p:cNvPicPr>
          <p:nvPr/>
        </p:nvPicPr>
        <p:blipFill rotWithShape="1">
          <a:blip r:embed="rId3">
            <a:extLst>
              <a:ext uri="{28A0092B-C50C-407E-A947-70E740481C1C}">
                <a14:useLocalDpi xmlns:a14="http://schemas.microsoft.com/office/drawing/2010/main" val="0"/>
              </a:ext>
            </a:extLst>
          </a:blip>
          <a:srcRect r="6182"/>
          <a:stretch/>
        </p:blipFill>
        <p:spPr bwMode="auto">
          <a:xfrm>
            <a:off x="-1" y="57150"/>
            <a:ext cx="9144001" cy="6519672"/>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Intermediate Bronze Age tumulus at Mount </a:t>
            </a:r>
            <a:r>
              <a:rPr lang="en-US" dirty="0" err="1"/>
              <a:t>Yeroham</a:t>
            </a:r>
            <a:endParaRPr lang="en-US" dirty="0"/>
          </a:p>
        </p:txBody>
      </p:sp>
      <p:sp>
        <p:nvSpPr>
          <p:cNvPr id="3" name="Text Placeholder 2"/>
          <p:cNvSpPr>
            <a:spLocks noGrp="1"/>
          </p:cNvSpPr>
          <p:nvPr>
            <p:ph type="body" sz="quarter" idx="12"/>
          </p:nvPr>
        </p:nvSpPr>
        <p:spPr/>
        <p:txBody>
          <a:bodyPr/>
          <a:lstStyle/>
          <a:p>
            <a:r>
              <a:rPr lang="en-US" dirty="0"/>
              <a:t>18:17</a:t>
            </a:r>
          </a:p>
        </p:txBody>
      </p:sp>
      <p:sp>
        <p:nvSpPr>
          <p:cNvPr id="4" name="Title 3"/>
          <p:cNvSpPr>
            <a:spLocks noGrp="1"/>
          </p:cNvSpPr>
          <p:nvPr>
            <p:ph type="title"/>
          </p:nvPr>
        </p:nvSpPr>
        <p:spPr/>
        <p:txBody>
          <a:bodyPr/>
          <a:lstStyle/>
          <a:p>
            <a:r>
              <a:rPr lang="en-US" dirty="0"/>
              <a:t>And they raised up over him a very great pile of stones</a:t>
            </a:r>
          </a:p>
        </p:txBody>
      </p:sp>
    </p:spTree>
    <p:extLst>
      <p:ext uri="{BB962C8B-B14F-4D97-AF65-F5344CB8AC3E}">
        <p14:creationId xmlns:p14="http://schemas.microsoft.com/office/powerpoint/2010/main" val="3811988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ris\Documents\Bolen\02 HVHL\46 Traditional Life and Customs\Home Life, Weddings\Bedouin wedding, sunset over Bedouin camp in Moab, mat0134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Sunset over a Bedouin camp in Moab</a:t>
            </a:r>
          </a:p>
        </p:txBody>
      </p:sp>
      <p:sp>
        <p:nvSpPr>
          <p:cNvPr id="3" name="Text Placeholder 2"/>
          <p:cNvSpPr>
            <a:spLocks noGrp="1"/>
          </p:cNvSpPr>
          <p:nvPr>
            <p:ph type="body" sz="quarter" idx="12"/>
          </p:nvPr>
        </p:nvSpPr>
        <p:spPr/>
        <p:txBody>
          <a:bodyPr/>
          <a:lstStyle/>
          <a:p>
            <a:r>
              <a:rPr lang="en-US" dirty="0"/>
              <a:t>18:17</a:t>
            </a:r>
          </a:p>
        </p:txBody>
      </p:sp>
      <p:sp>
        <p:nvSpPr>
          <p:cNvPr id="4" name="Title 3"/>
          <p:cNvSpPr>
            <a:spLocks noGrp="1"/>
          </p:cNvSpPr>
          <p:nvPr>
            <p:ph type="title"/>
          </p:nvPr>
        </p:nvSpPr>
        <p:spPr/>
        <p:txBody>
          <a:bodyPr/>
          <a:lstStyle/>
          <a:p>
            <a:r>
              <a:rPr lang="en-US" dirty="0"/>
              <a:t>Then all Israel fled, every one to his tent</a:t>
            </a:r>
          </a:p>
        </p:txBody>
      </p:sp>
    </p:spTree>
    <p:extLst>
      <p:ext uri="{BB962C8B-B14F-4D97-AF65-F5344CB8AC3E}">
        <p14:creationId xmlns:p14="http://schemas.microsoft.com/office/powerpoint/2010/main" val="14602001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Bedouin tent at Hazor</a:t>
            </a:r>
          </a:p>
        </p:txBody>
      </p:sp>
      <p:sp>
        <p:nvSpPr>
          <p:cNvPr id="3" name="Text Placeholder 2"/>
          <p:cNvSpPr>
            <a:spLocks noGrp="1"/>
          </p:cNvSpPr>
          <p:nvPr>
            <p:ph type="body" sz="quarter" idx="12"/>
          </p:nvPr>
        </p:nvSpPr>
        <p:spPr/>
        <p:txBody>
          <a:bodyPr/>
          <a:lstStyle/>
          <a:p>
            <a:r>
              <a:rPr lang="en-US" dirty="0"/>
              <a:t>18:17</a:t>
            </a:r>
          </a:p>
        </p:txBody>
      </p:sp>
      <p:sp>
        <p:nvSpPr>
          <p:cNvPr id="4" name="Title 3"/>
          <p:cNvSpPr>
            <a:spLocks noGrp="1"/>
          </p:cNvSpPr>
          <p:nvPr>
            <p:ph type="title"/>
          </p:nvPr>
        </p:nvSpPr>
        <p:spPr/>
        <p:txBody>
          <a:bodyPr/>
          <a:lstStyle/>
          <a:p>
            <a:r>
              <a:rPr lang="en-US" dirty="0"/>
              <a:t>Then all Israel fled, every one to his tent</a:t>
            </a:r>
          </a:p>
        </p:txBody>
      </p:sp>
      <p:pic>
        <p:nvPicPr>
          <p:cNvPr id="12290" name="Picture 2" descr="C:\Users\Kris\Documents\Bolen\01b PLBL, PCB size\17 Cultural Images of the Holy Land\Dwellings and Domestic Life\Bedouin tent at Hazor, tb0113104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9888"/>
            <a:ext cx="9144000" cy="6116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087234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Menhir</a:t>
            </a:r>
            <a:r>
              <a:rPr lang="en-US" dirty="0"/>
              <a:t> (standing stone) near Wadi Zarqa Main</a:t>
            </a:r>
          </a:p>
        </p:txBody>
      </p:sp>
      <p:sp>
        <p:nvSpPr>
          <p:cNvPr id="3" name="Text Placeholder 2"/>
          <p:cNvSpPr>
            <a:spLocks noGrp="1"/>
          </p:cNvSpPr>
          <p:nvPr>
            <p:ph type="body" sz="quarter" idx="12"/>
          </p:nvPr>
        </p:nvSpPr>
        <p:spPr/>
        <p:txBody>
          <a:bodyPr/>
          <a:lstStyle/>
          <a:p>
            <a:r>
              <a:rPr lang="en-US" dirty="0"/>
              <a:t>18:18</a:t>
            </a:r>
          </a:p>
        </p:txBody>
      </p:sp>
      <p:sp>
        <p:nvSpPr>
          <p:cNvPr id="4" name="Title 3"/>
          <p:cNvSpPr>
            <a:spLocks noGrp="1"/>
          </p:cNvSpPr>
          <p:nvPr>
            <p:ph type="title"/>
          </p:nvPr>
        </p:nvSpPr>
        <p:spPr/>
        <p:txBody>
          <a:bodyPr/>
          <a:lstStyle/>
          <a:p>
            <a:r>
              <a:rPr lang="en-US" dirty="0"/>
              <a:t>Now Absalom had, during his lifetime, set up a pillar for himself</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9213068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Kidron Valley view s from Tomb of Zechariah, tb012603"/>
          <p:cNvPicPr preferRelativeResize="0">
            <a:picLocks noChangeAspect="1" noChangeArrowheads="1"/>
          </p:cNvPicPr>
          <p:nvPr>
            <p:custDataLst>
              <p:tags r:id="rId1"/>
            </p:custDataLst>
          </p:nvPr>
        </p:nvPicPr>
        <p:blipFill rotWithShape="1">
          <a:blip r:embed="rId4"/>
          <a:srcRect b="1112"/>
          <a:stretch/>
        </p:blipFill>
        <p:spPr bwMode="auto">
          <a:xfrm>
            <a:off x="0" y="0"/>
            <a:ext cx="9143472" cy="6781800"/>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Kidron Valley (from the Tomb of Zechariah, from the south)</a:t>
            </a:r>
          </a:p>
        </p:txBody>
      </p:sp>
      <p:sp>
        <p:nvSpPr>
          <p:cNvPr id="3" name="Text Placeholder 2"/>
          <p:cNvSpPr>
            <a:spLocks noGrp="1"/>
          </p:cNvSpPr>
          <p:nvPr>
            <p:ph type="body" sz="quarter" idx="12"/>
          </p:nvPr>
        </p:nvSpPr>
        <p:spPr/>
        <p:txBody>
          <a:bodyPr/>
          <a:lstStyle/>
          <a:p>
            <a:r>
              <a:rPr lang="en-US" dirty="0"/>
              <a:t>18:18</a:t>
            </a:r>
          </a:p>
        </p:txBody>
      </p:sp>
      <p:sp>
        <p:nvSpPr>
          <p:cNvPr id="4" name="Title 3"/>
          <p:cNvSpPr>
            <a:spLocks noGrp="1"/>
          </p:cNvSpPr>
          <p:nvPr>
            <p:ph type="title"/>
          </p:nvPr>
        </p:nvSpPr>
        <p:spPr/>
        <p:txBody>
          <a:bodyPr/>
          <a:lstStyle/>
          <a:p>
            <a:r>
              <a:rPr lang="en-US" dirty="0"/>
              <a:t>It is in the king’s valley, for he said, “I have no son to carry on my name”</a:t>
            </a:r>
          </a:p>
        </p:txBody>
      </p:sp>
    </p:spTree>
    <p:extLst>
      <p:ext uri="{BB962C8B-B14F-4D97-AF65-F5344CB8AC3E}">
        <p14:creationId xmlns:p14="http://schemas.microsoft.com/office/powerpoint/2010/main" val="2359066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“Zeruiah Street” sign in Jerusalem</a:t>
            </a:r>
          </a:p>
        </p:txBody>
      </p:sp>
      <p:sp>
        <p:nvSpPr>
          <p:cNvPr id="9" name="Text Placeholder 8">
            <a:extLst>
              <a:ext uri="{FF2B5EF4-FFF2-40B4-BE49-F238E27FC236}">
                <a16:creationId xmlns:a16="http://schemas.microsoft.com/office/drawing/2014/main" id="{1F158060-4E88-4D48-9CCE-2DD1AFBD06B5}"/>
              </a:ext>
            </a:extLst>
          </p:cNvPr>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And a third he sent out under the command of Abishai the son of Zeruiah, Joab’s brother</a:t>
            </a:r>
          </a:p>
        </p:txBody>
      </p:sp>
      <p:pic>
        <p:nvPicPr>
          <p:cNvPr id="6" name="Picture 5">
            <a:extLst>
              <a:ext uri="{FF2B5EF4-FFF2-40B4-BE49-F238E27FC236}">
                <a16:creationId xmlns:a16="http://schemas.microsoft.com/office/drawing/2014/main" id="{E3ABC51E-9D5E-4347-8DCA-C2A602882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9476"/>
            <a:ext cx="9144000" cy="6099048"/>
          </a:xfrm>
          <a:prstGeom prst="rect">
            <a:avLst/>
          </a:prstGeom>
        </p:spPr>
      </p:pic>
    </p:spTree>
    <p:extLst>
      <p:ext uri="{BB962C8B-B14F-4D97-AF65-F5344CB8AC3E}">
        <p14:creationId xmlns:p14="http://schemas.microsoft.com/office/powerpoint/2010/main" val="39498003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astle on top of a rock&#10;&#10;Description automatically generated">
            <a:extLst>
              <a:ext uri="{FF2B5EF4-FFF2-40B4-BE49-F238E27FC236}">
                <a16:creationId xmlns:a16="http://schemas.microsoft.com/office/drawing/2014/main" id="{D30DD0B0-099B-4C08-933A-021D17C9E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“Pillar of Absalom” in the Kidron Valley (from the west)</a:t>
            </a:r>
          </a:p>
        </p:txBody>
      </p:sp>
      <p:sp>
        <p:nvSpPr>
          <p:cNvPr id="3" name="Text Placeholder 2"/>
          <p:cNvSpPr>
            <a:spLocks noGrp="1"/>
          </p:cNvSpPr>
          <p:nvPr>
            <p:ph type="body" sz="quarter" idx="12"/>
          </p:nvPr>
        </p:nvSpPr>
        <p:spPr/>
        <p:txBody>
          <a:bodyPr/>
          <a:lstStyle/>
          <a:p>
            <a:r>
              <a:rPr lang="en-US" dirty="0"/>
              <a:t>18:18</a:t>
            </a:r>
          </a:p>
        </p:txBody>
      </p:sp>
      <p:sp>
        <p:nvSpPr>
          <p:cNvPr id="4" name="Title 3"/>
          <p:cNvSpPr>
            <a:spLocks noGrp="1"/>
          </p:cNvSpPr>
          <p:nvPr>
            <p:ph type="title"/>
          </p:nvPr>
        </p:nvSpPr>
        <p:spPr/>
        <p:txBody>
          <a:bodyPr/>
          <a:lstStyle/>
          <a:p>
            <a:r>
              <a:rPr lang="en-US" dirty="0"/>
              <a:t>He named the pillar after himself, and it is called Absalom’s Pillar to this day</a:t>
            </a:r>
          </a:p>
        </p:txBody>
      </p:sp>
    </p:spTree>
    <p:extLst>
      <p:ext uri="{BB962C8B-B14F-4D97-AF65-F5344CB8AC3E}">
        <p14:creationId xmlns:p14="http://schemas.microsoft.com/office/powerpoint/2010/main" val="38176304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Pillar of Absalom with snow"/>
          <p:cNvPicPr preferRelativeResize="0">
            <a:picLocks noChangeAspect="1" noChangeArrowheads="1"/>
          </p:cNvPicPr>
          <p:nvPr>
            <p:custDataLst>
              <p:tags r:id="rId1"/>
            </p:custDataLst>
          </p:nvPr>
        </p:nvPicPr>
        <p:blipFill>
          <a:blip r:embed="rId4"/>
          <a:srcRect/>
          <a:stretch>
            <a:fillRect/>
          </a:stretch>
        </p:blipFill>
        <p:spPr bwMode="auto">
          <a:xfrm>
            <a:off x="7144" y="5556"/>
            <a:ext cx="9129712" cy="6846888"/>
          </a:xfrm>
          <a:prstGeom prst="rect">
            <a:avLst/>
          </a:prstGeom>
          <a:noFill/>
          <a:ln w="9525">
            <a:noFill/>
            <a:miter lim="800000"/>
            <a:headEnd/>
            <a:tailEnd/>
          </a:ln>
        </p:spPr>
      </p:pic>
      <p:sp>
        <p:nvSpPr>
          <p:cNvPr id="2" name="Text Placeholder 1"/>
          <p:cNvSpPr>
            <a:spLocks noGrp="1"/>
          </p:cNvSpPr>
          <p:nvPr>
            <p:ph type="body" sz="quarter" idx="10"/>
          </p:nvPr>
        </p:nvSpPr>
        <p:spPr/>
        <p:txBody>
          <a:bodyPr/>
          <a:lstStyle/>
          <a:p>
            <a:r>
              <a:rPr lang="en-US" dirty="0"/>
              <a:t>“Pillar of Absalom” after snowfall</a:t>
            </a:r>
          </a:p>
        </p:txBody>
      </p:sp>
      <p:sp>
        <p:nvSpPr>
          <p:cNvPr id="3" name="Text Placeholder 2"/>
          <p:cNvSpPr>
            <a:spLocks noGrp="1"/>
          </p:cNvSpPr>
          <p:nvPr>
            <p:ph type="body" sz="quarter" idx="12"/>
          </p:nvPr>
        </p:nvSpPr>
        <p:spPr/>
        <p:txBody>
          <a:bodyPr/>
          <a:lstStyle/>
          <a:p>
            <a:r>
              <a:rPr lang="en-US" dirty="0"/>
              <a:t>18:18</a:t>
            </a:r>
          </a:p>
        </p:txBody>
      </p:sp>
      <p:sp>
        <p:nvSpPr>
          <p:cNvPr id="4" name="Title 3"/>
          <p:cNvSpPr>
            <a:spLocks noGrp="1"/>
          </p:cNvSpPr>
          <p:nvPr>
            <p:ph type="title"/>
          </p:nvPr>
        </p:nvSpPr>
        <p:spPr/>
        <p:txBody>
          <a:bodyPr/>
          <a:lstStyle/>
          <a:p>
            <a:r>
              <a:rPr lang="en-US" dirty="0"/>
              <a:t>He named the pillar after himself, and it is called Absalom’s Pillar to this day</a:t>
            </a:r>
          </a:p>
        </p:txBody>
      </p:sp>
    </p:spTree>
    <p:extLst>
      <p:ext uri="{BB962C8B-B14F-4D97-AF65-F5344CB8AC3E}">
        <p14:creationId xmlns:p14="http://schemas.microsoft.com/office/powerpoint/2010/main" val="25723810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02 HVHL\50 NYPL Books\Wilson Ordnance Survey\Absalom's Pillar, nypl87170a.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t="4323"/>
          <a:stretch/>
        </p:blipFill>
        <p:spPr bwMode="auto">
          <a:xfrm>
            <a:off x="1514475" y="0"/>
            <a:ext cx="6115050" cy="6686549"/>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“Pillar of Absalom,” circa 1885</a:t>
            </a:r>
          </a:p>
        </p:txBody>
      </p:sp>
      <p:sp>
        <p:nvSpPr>
          <p:cNvPr id="3" name="Text Placeholder 2"/>
          <p:cNvSpPr>
            <a:spLocks noGrp="1"/>
          </p:cNvSpPr>
          <p:nvPr>
            <p:ph type="body" sz="quarter" idx="12"/>
          </p:nvPr>
        </p:nvSpPr>
        <p:spPr/>
        <p:txBody>
          <a:bodyPr/>
          <a:lstStyle/>
          <a:p>
            <a:r>
              <a:rPr lang="en-US" dirty="0"/>
              <a:t>18:18</a:t>
            </a:r>
          </a:p>
        </p:txBody>
      </p:sp>
      <p:sp>
        <p:nvSpPr>
          <p:cNvPr id="4" name="Title 3"/>
          <p:cNvSpPr>
            <a:spLocks noGrp="1"/>
          </p:cNvSpPr>
          <p:nvPr>
            <p:ph type="title"/>
          </p:nvPr>
        </p:nvSpPr>
        <p:spPr/>
        <p:txBody>
          <a:bodyPr/>
          <a:lstStyle/>
          <a:p>
            <a:r>
              <a:rPr lang="en-US" dirty="0"/>
              <a:t>He named the pillar after himself, and it is called Absalom’s Pillar to this day</a:t>
            </a:r>
          </a:p>
        </p:txBody>
      </p:sp>
    </p:spTree>
    <p:extLst>
      <p:ext uri="{BB962C8B-B14F-4D97-AF65-F5344CB8AC3E}">
        <p14:creationId xmlns:p14="http://schemas.microsoft.com/office/powerpoint/2010/main" val="25007431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D319164-E165-44BB-A1A4-B205AD817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2" name="Text Placeholder 1"/>
          <p:cNvSpPr>
            <a:spLocks noGrp="1"/>
          </p:cNvSpPr>
          <p:nvPr>
            <p:ph type="body" sz="quarter" idx="10"/>
          </p:nvPr>
        </p:nvSpPr>
        <p:spPr/>
        <p:txBody>
          <a:bodyPr/>
          <a:lstStyle/>
          <a:p>
            <a:r>
              <a:rPr lang="en-US" dirty="0"/>
              <a:t>“Pillar of Absalom”</a:t>
            </a:r>
          </a:p>
        </p:txBody>
      </p:sp>
      <p:sp>
        <p:nvSpPr>
          <p:cNvPr id="3" name="Text Placeholder 2"/>
          <p:cNvSpPr>
            <a:spLocks noGrp="1"/>
          </p:cNvSpPr>
          <p:nvPr>
            <p:ph type="body" sz="quarter" idx="12"/>
          </p:nvPr>
        </p:nvSpPr>
        <p:spPr/>
        <p:txBody>
          <a:bodyPr/>
          <a:lstStyle/>
          <a:p>
            <a:r>
              <a:rPr lang="en-US" dirty="0"/>
              <a:t>18:18</a:t>
            </a:r>
          </a:p>
        </p:txBody>
      </p:sp>
      <p:sp>
        <p:nvSpPr>
          <p:cNvPr id="4" name="Title 3"/>
          <p:cNvSpPr>
            <a:spLocks noGrp="1"/>
          </p:cNvSpPr>
          <p:nvPr>
            <p:ph type="title"/>
          </p:nvPr>
        </p:nvSpPr>
        <p:spPr/>
        <p:txBody>
          <a:bodyPr/>
          <a:lstStyle/>
          <a:p>
            <a:r>
              <a:rPr lang="en-US" dirty="0"/>
              <a:t>He named the pillar after himself, and it is called Absalom’s Pillar to this day</a:t>
            </a:r>
          </a:p>
        </p:txBody>
      </p:sp>
    </p:spTree>
    <p:extLst>
      <p:ext uri="{BB962C8B-B14F-4D97-AF65-F5344CB8AC3E}">
        <p14:creationId xmlns:p14="http://schemas.microsoft.com/office/powerpoint/2010/main" val="4512824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bsalom Pillar sign in Jerusalem, tb051908137-0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5760"/>
            <a:ext cx="9144000" cy="6126480"/>
          </a:xfrm>
          <a:prstGeom prst="rect">
            <a:avLst/>
          </a:prstGeom>
        </p:spPr>
      </p:pic>
      <p:sp>
        <p:nvSpPr>
          <p:cNvPr id="2" name="Text Placeholder 1"/>
          <p:cNvSpPr>
            <a:spLocks noGrp="1"/>
          </p:cNvSpPr>
          <p:nvPr>
            <p:ph type="body" sz="quarter" idx="10"/>
          </p:nvPr>
        </p:nvSpPr>
        <p:spPr/>
        <p:txBody>
          <a:bodyPr/>
          <a:lstStyle/>
          <a:p>
            <a:r>
              <a:rPr lang="en-US" dirty="0"/>
              <a:t>“Absalom Pillar” sign in Jerusalem</a:t>
            </a:r>
          </a:p>
        </p:txBody>
      </p:sp>
      <p:sp>
        <p:nvSpPr>
          <p:cNvPr id="3" name="Text Placeholder 2"/>
          <p:cNvSpPr>
            <a:spLocks noGrp="1"/>
          </p:cNvSpPr>
          <p:nvPr>
            <p:ph type="body" sz="quarter" idx="12"/>
          </p:nvPr>
        </p:nvSpPr>
        <p:spPr/>
        <p:txBody>
          <a:bodyPr/>
          <a:lstStyle/>
          <a:p>
            <a:r>
              <a:rPr lang="en-US" dirty="0"/>
              <a:t>18:18</a:t>
            </a:r>
          </a:p>
        </p:txBody>
      </p:sp>
      <p:sp>
        <p:nvSpPr>
          <p:cNvPr id="4" name="Title 3"/>
          <p:cNvSpPr>
            <a:spLocks noGrp="1"/>
          </p:cNvSpPr>
          <p:nvPr>
            <p:ph type="title"/>
          </p:nvPr>
        </p:nvSpPr>
        <p:spPr/>
        <p:txBody>
          <a:bodyPr/>
          <a:lstStyle/>
          <a:p>
            <a:r>
              <a:rPr lang="en-US" dirty="0"/>
              <a:t>He named the pillar after himself, and it is called Absalom’s Pillar to this day</a:t>
            </a:r>
          </a:p>
        </p:txBody>
      </p:sp>
    </p:spTree>
    <p:extLst>
      <p:ext uri="{BB962C8B-B14F-4D97-AF65-F5344CB8AC3E}">
        <p14:creationId xmlns:p14="http://schemas.microsoft.com/office/powerpoint/2010/main" val="32526940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PCB size\Getty Villa\Herculaneum Villa of Papyri\Bronze statue of runner, Roman, from rectangular peristyle of Villa of Papyri, 1st c BC-1st c AD, tb100919449.jpg"/>
          <p:cNvPicPr>
            <a:picLocks noChangeAspect="1" noChangeArrowheads="1"/>
          </p:cNvPicPr>
          <p:nvPr/>
        </p:nvPicPr>
        <p:blipFill rotWithShape="1">
          <a:blip r:embed="rId3">
            <a:extLst>
              <a:ext uri="{28A0092B-C50C-407E-A947-70E740481C1C}">
                <a14:useLocalDpi xmlns:a14="http://schemas.microsoft.com/office/drawing/2010/main" val="0"/>
              </a:ext>
            </a:extLst>
          </a:blip>
          <a:srcRect t="11408" b="2481"/>
          <a:stretch/>
        </p:blipFill>
        <p:spPr bwMode="auto">
          <a:xfrm>
            <a:off x="0" y="203200"/>
            <a:ext cx="9144000" cy="651933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Bronze statue of runner, from Herculaneum, 1st century BC – 1st century AD</a:t>
            </a:r>
          </a:p>
        </p:txBody>
      </p:sp>
      <p:sp>
        <p:nvSpPr>
          <p:cNvPr id="3" name="Text Placeholder 2"/>
          <p:cNvSpPr>
            <a:spLocks noGrp="1"/>
          </p:cNvSpPr>
          <p:nvPr>
            <p:ph type="body" sz="quarter" idx="12"/>
          </p:nvPr>
        </p:nvSpPr>
        <p:spPr/>
        <p:txBody>
          <a:bodyPr/>
          <a:lstStyle/>
          <a:p>
            <a:r>
              <a:rPr lang="en-US"/>
              <a:t>18:19</a:t>
            </a:r>
          </a:p>
        </p:txBody>
      </p:sp>
      <p:sp>
        <p:nvSpPr>
          <p:cNvPr id="4" name="Title 3"/>
          <p:cNvSpPr>
            <a:spLocks noGrp="1"/>
          </p:cNvSpPr>
          <p:nvPr>
            <p:ph type="title"/>
          </p:nvPr>
        </p:nvSpPr>
        <p:spPr/>
        <p:txBody>
          <a:bodyPr/>
          <a:lstStyle/>
          <a:p>
            <a:r>
              <a:rPr lang="en-US" dirty="0"/>
              <a:t>Then Ahimaaz the son of Zadok said, “Let me run and carry the news to the king”</a:t>
            </a:r>
          </a:p>
        </p:txBody>
      </p:sp>
    </p:spTree>
    <p:extLst>
      <p:ext uri="{BB962C8B-B14F-4D97-AF65-F5344CB8AC3E}">
        <p14:creationId xmlns:p14="http://schemas.microsoft.com/office/powerpoint/2010/main" val="18158990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a:t>
            </a:r>
            <a:r>
              <a:rPr lang="en-US" dirty="0" err="1"/>
              <a:t>HaMevasser</a:t>
            </a:r>
            <a:r>
              <a:rPr lang="en-US" dirty="0"/>
              <a:t> Street” sign in Jerusalem</a:t>
            </a:r>
          </a:p>
        </p:txBody>
      </p:sp>
      <p:sp>
        <p:nvSpPr>
          <p:cNvPr id="3" name="Text Placeholder 2"/>
          <p:cNvSpPr>
            <a:spLocks noGrp="1"/>
          </p:cNvSpPr>
          <p:nvPr>
            <p:ph type="body" sz="quarter" idx="12"/>
          </p:nvPr>
        </p:nvSpPr>
        <p:spPr/>
        <p:txBody>
          <a:bodyPr/>
          <a:lstStyle/>
          <a:p>
            <a:r>
              <a:rPr lang="en-US"/>
              <a:t>18:20</a:t>
            </a:r>
          </a:p>
        </p:txBody>
      </p:sp>
      <p:sp>
        <p:nvSpPr>
          <p:cNvPr id="4" name="Title 3"/>
          <p:cNvSpPr>
            <a:spLocks noGrp="1"/>
          </p:cNvSpPr>
          <p:nvPr>
            <p:ph type="title"/>
          </p:nvPr>
        </p:nvSpPr>
        <p:spPr/>
        <p:txBody>
          <a:bodyPr/>
          <a:lstStyle/>
          <a:p>
            <a:r>
              <a:rPr lang="en-US" dirty="0"/>
              <a:t>Joab said, “You will not carry the news today, but you can carry the news another day”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1862893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143" y="171450"/>
            <a:ext cx="3141715" cy="6348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0"/>
          </p:nvPr>
        </p:nvSpPr>
        <p:spPr/>
        <p:txBody>
          <a:bodyPr/>
          <a:lstStyle/>
          <a:p>
            <a:r>
              <a:rPr lang="en-US" dirty="0"/>
              <a:t>Depiction of a Nubian chief, from Medinet Habu, circa 1180 BC</a:t>
            </a:r>
          </a:p>
        </p:txBody>
      </p:sp>
      <p:sp>
        <p:nvSpPr>
          <p:cNvPr id="3" name="Text Placeholder 2"/>
          <p:cNvSpPr>
            <a:spLocks noGrp="1"/>
          </p:cNvSpPr>
          <p:nvPr>
            <p:ph type="body" sz="quarter" idx="12"/>
          </p:nvPr>
        </p:nvSpPr>
        <p:spPr/>
        <p:txBody>
          <a:bodyPr/>
          <a:lstStyle/>
          <a:p>
            <a:r>
              <a:rPr lang="en-US"/>
              <a:t>18:21</a:t>
            </a:r>
          </a:p>
        </p:txBody>
      </p:sp>
      <p:sp>
        <p:nvSpPr>
          <p:cNvPr id="4" name="Title 3"/>
          <p:cNvSpPr>
            <a:spLocks noGrp="1"/>
          </p:cNvSpPr>
          <p:nvPr>
            <p:ph type="title"/>
          </p:nvPr>
        </p:nvSpPr>
        <p:spPr/>
        <p:txBody>
          <a:bodyPr/>
          <a:lstStyle/>
          <a:p>
            <a:r>
              <a:rPr lang="en-US" dirty="0"/>
              <a:t>Then Joab said to the Cushite, “Go, tell the king what you have seen”</a:t>
            </a:r>
          </a:p>
        </p:txBody>
      </p:sp>
    </p:spTree>
    <p:extLst>
      <p:ext uri="{BB962C8B-B14F-4D97-AF65-F5344CB8AC3E}">
        <p14:creationId xmlns:p14="http://schemas.microsoft.com/office/powerpoint/2010/main" val="127630958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in front of a crowd&#10;&#10;Description automatically generated">
            <a:extLst>
              <a:ext uri="{FF2B5EF4-FFF2-40B4-BE49-F238E27FC236}">
                <a16:creationId xmlns:a16="http://schemas.microsoft.com/office/drawing/2014/main" id="{5AEA3538-1EF2-43B6-8C40-308B8545C3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8036"/>
            <a:ext cx="9144000" cy="6281928"/>
          </a:xfrm>
          <a:prstGeom prst="rect">
            <a:avLst/>
          </a:prstGeom>
        </p:spPr>
      </p:pic>
      <p:sp>
        <p:nvSpPr>
          <p:cNvPr id="2" name="Text Placeholder 1"/>
          <p:cNvSpPr>
            <a:spLocks noGrp="1"/>
          </p:cNvSpPr>
          <p:nvPr>
            <p:ph type="body" sz="quarter" idx="10"/>
          </p:nvPr>
        </p:nvSpPr>
        <p:spPr/>
        <p:txBody>
          <a:bodyPr/>
          <a:lstStyle/>
          <a:p>
            <a:r>
              <a:rPr lang="en-US" dirty="0"/>
              <a:t>Model of Nubian archers, from the tomb of </a:t>
            </a:r>
            <a:r>
              <a:rPr lang="en-US" dirty="0" err="1"/>
              <a:t>Mesehti</a:t>
            </a:r>
            <a:r>
              <a:rPr lang="en-US" dirty="0"/>
              <a:t> at Asyut, circa 2000 BC</a:t>
            </a:r>
          </a:p>
        </p:txBody>
      </p:sp>
      <p:sp>
        <p:nvSpPr>
          <p:cNvPr id="3" name="Text Placeholder 2"/>
          <p:cNvSpPr>
            <a:spLocks noGrp="1"/>
          </p:cNvSpPr>
          <p:nvPr>
            <p:ph type="body" sz="quarter" idx="12"/>
          </p:nvPr>
        </p:nvSpPr>
        <p:spPr/>
        <p:txBody>
          <a:bodyPr/>
          <a:lstStyle/>
          <a:p>
            <a:r>
              <a:rPr lang="en-US"/>
              <a:t>18:21</a:t>
            </a:r>
          </a:p>
        </p:txBody>
      </p:sp>
      <p:sp>
        <p:nvSpPr>
          <p:cNvPr id="4" name="Title 3"/>
          <p:cNvSpPr>
            <a:spLocks noGrp="1"/>
          </p:cNvSpPr>
          <p:nvPr>
            <p:ph type="title"/>
          </p:nvPr>
        </p:nvSpPr>
        <p:spPr/>
        <p:txBody>
          <a:bodyPr/>
          <a:lstStyle/>
          <a:p>
            <a:r>
              <a:rPr lang="en-US" dirty="0"/>
              <a:t>Then Joab said to the Cushite, “Go, tell the king what you have seen”</a:t>
            </a:r>
          </a:p>
        </p:txBody>
      </p:sp>
    </p:spTree>
    <p:extLst>
      <p:ext uri="{BB962C8B-B14F-4D97-AF65-F5344CB8AC3E}">
        <p14:creationId xmlns:p14="http://schemas.microsoft.com/office/powerpoint/2010/main" val="32441032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b="3951"/>
          <a:stretch/>
        </p:blipFill>
        <p:spPr>
          <a:xfrm>
            <a:off x="1138881" y="135464"/>
            <a:ext cx="6866239" cy="6587069"/>
          </a:xfrm>
          <a:prstGeom prst="rect">
            <a:avLst/>
          </a:prstGeom>
        </p:spPr>
      </p:pic>
      <p:sp>
        <p:nvSpPr>
          <p:cNvPr id="2" name="Text Placeholder 1"/>
          <p:cNvSpPr>
            <a:spLocks noGrp="1"/>
          </p:cNvSpPr>
          <p:nvPr>
            <p:ph type="body" sz="quarter" idx="10"/>
          </p:nvPr>
        </p:nvSpPr>
        <p:spPr/>
        <p:txBody>
          <a:bodyPr/>
          <a:lstStyle/>
          <a:p>
            <a:r>
              <a:rPr lang="en-US" dirty="0"/>
              <a:t>Relief of Cushite captives in leopard loincloths, from Abu Simbel (illustration)</a:t>
            </a:r>
          </a:p>
        </p:txBody>
      </p:sp>
      <p:sp>
        <p:nvSpPr>
          <p:cNvPr id="3" name="Text Placeholder 2"/>
          <p:cNvSpPr>
            <a:spLocks noGrp="1"/>
          </p:cNvSpPr>
          <p:nvPr>
            <p:ph type="body" sz="quarter" idx="12"/>
          </p:nvPr>
        </p:nvSpPr>
        <p:spPr/>
        <p:txBody>
          <a:bodyPr/>
          <a:lstStyle/>
          <a:p>
            <a:r>
              <a:rPr lang="en-US"/>
              <a:t>18:21</a:t>
            </a:r>
          </a:p>
        </p:txBody>
      </p:sp>
      <p:sp>
        <p:nvSpPr>
          <p:cNvPr id="4" name="Title 3"/>
          <p:cNvSpPr>
            <a:spLocks noGrp="1"/>
          </p:cNvSpPr>
          <p:nvPr>
            <p:ph type="title"/>
          </p:nvPr>
        </p:nvSpPr>
        <p:spPr/>
        <p:txBody>
          <a:bodyPr/>
          <a:lstStyle/>
          <a:p>
            <a:r>
              <a:rPr lang="en-US" dirty="0"/>
              <a:t>Then Joab said to the Cushite, “Go, tell the king what you have seen”</a:t>
            </a:r>
          </a:p>
        </p:txBody>
      </p:sp>
    </p:spTree>
    <p:extLst>
      <p:ext uri="{BB962C8B-B14F-4D97-AF65-F5344CB8AC3E}">
        <p14:creationId xmlns:p14="http://schemas.microsoft.com/office/powerpoint/2010/main" val="1982269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Kris\Documents\Bolen\Cutouts\Medinet Habu, Philistine chief, faience, reign of Ramesses III, 20th dynasty, PCB adr1711203216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2174" y="228600"/>
            <a:ext cx="1753934" cy="649605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Depiction of a Philistine chief, from Medinet Habu, circa 1180 BC</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And he sent out a third under the command of </a:t>
            </a:r>
            <a:r>
              <a:rPr lang="en-US" dirty="0" err="1"/>
              <a:t>Ittai</a:t>
            </a:r>
            <a:r>
              <a:rPr lang="en-US" dirty="0"/>
              <a:t> the </a:t>
            </a:r>
            <a:r>
              <a:rPr lang="en-US" dirty="0" err="1"/>
              <a:t>Gittite</a:t>
            </a:r>
            <a:endParaRPr lang="en-US" dirty="0"/>
          </a:p>
        </p:txBody>
      </p:sp>
    </p:spTree>
    <p:extLst>
      <p:ext uri="{BB962C8B-B14F-4D97-AF65-F5344CB8AC3E}">
        <p14:creationId xmlns:p14="http://schemas.microsoft.com/office/powerpoint/2010/main" val="336667673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Kris\Documents\Bolen\04 0Adds 2012\19 Museum\Rome Museums\Spartacus Exhibit\Statuette of black youth, negro, servant, slave, 2nd-3rd c AD, tb0518174003.jpg"/>
          <p:cNvPicPr>
            <a:picLocks noChangeAspect="1" noChangeArrowheads="1"/>
          </p:cNvPicPr>
          <p:nvPr/>
        </p:nvPicPr>
        <p:blipFill rotWithShape="1">
          <a:blip r:embed="rId3">
            <a:extLst>
              <a:ext uri="{28A0092B-C50C-407E-A947-70E740481C1C}">
                <a14:useLocalDpi xmlns:a14="http://schemas.microsoft.com/office/drawing/2010/main" val="0"/>
              </a:ext>
            </a:extLst>
          </a:blip>
          <a:srcRect t="8637" b="2934"/>
          <a:stretch/>
        </p:blipFill>
        <p:spPr bwMode="auto">
          <a:xfrm>
            <a:off x="528638" y="-1"/>
            <a:ext cx="8086725"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Statuette of a kneeling black youth, 2nd–3rd centuries AD</a:t>
            </a:r>
          </a:p>
        </p:txBody>
      </p:sp>
      <p:sp>
        <p:nvSpPr>
          <p:cNvPr id="3" name="Text Placeholder 2"/>
          <p:cNvSpPr>
            <a:spLocks noGrp="1"/>
          </p:cNvSpPr>
          <p:nvPr>
            <p:ph type="body" sz="quarter" idx="12"/>
          </p:nvPr>
        </p:nvSpPr>
        <p:spPr/>
        <p:txBody>
          <a:bodyPr/>
          <a:lstStyle/>
          <a:p>
            <a:r>
              <a:rPr lang="en-US"/>
              <a:t>18:21</a:t>
            </a:r>
          </a:p>
        </p:txBody>
      </p:sp>
      <p:sp>
        <p:nvSpPr>
          <p:cNvPr id="4" name="Title 3"/>
          <p:cNvSpPr>
            <a:spLocks noGrp="1"/>
          </p:cNvSpPr>
          <p:nvPr>
            <p:ph type="title"/>
          </p:nvPr>
        </p:nvSpPr>
        <p:spPr/>
        <p:txBody>
          <a:bodyPr/>
          <a:lstStyle/>
          <a:p>
            <a:r>
              <a:rPr lang="en-US" dirty="0"/>
              <a:t>So the Cushite bowed himself before Joab and ran</a:t>
            </a:r>
          </a:p>
        </p:txBody>
      </p:sp>
    </p:spTree>
    <p:extLst>
      <p:ext uri="{BB962C8B-B14F-4D97-AF65-F5344CB8AC3E}">
        <p14:creationId xmlns:p14="http://schemas.microsoft.com/office/powerpoint/2010/main" val="6375406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648510" y="0"/>
            <a:ext cx="5846981" cy="6858000"/>
            <a:chOff x="1648510" y="0"/>
            <a:chExt cx="5846981" cy="6858000"/>
          </a:xfrm>
        </p:grpSpPr>
        <p:pic>
          <p:nvPicPr>
            <p:cNvPr id="5122" name="Picture 2" descr="C:\Users\Kris\Documents\Bolen\PCB size\Getty Villa\Herculaneum Villa of Papyri\Bronze statue of runner, Roman, from rectangular peristyle of Villa of Papyri, 1st c BC-1st c AD, tb100919447.jpg"/>
            <p:cNvPicPr>
              <a:picLocks noChangeAspect="1" noChangeArrowheads="1"/>
            </p:cNvPicPr>
            <p:nvPr/>
          </p:nvPicPr>
          <p:blipFill rotWithShape="1">
            <a:blip r:embed="rId3">
              <a:extLst>
                <a:ext uri="{28A0092B-C50C-407E-A947-70E740481C1C}">
                  <a14:useLocalDpi xmlns:a14="http://schemas.microsoft.com/office/drawing/2010/main" val="0"/>
                </a:ext>
              </a:extLst>
            </a:blip>
            <a:srcRect t="4762"/>
            <a:stretch/>
          </p:blipFill>
          <p:spPr bwMode="auto">
            <a:xfrm>
              <a:off x="1648510" y="0"/>
              <a:ext cx="584698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6893" y="2919412"/>
              <a:ext cx="242469"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Bronze statue of runner, from Herculaneum, 1st century BC – 1st century AD</a:t>
            </a:r>
          </a:p>
        </p:txBody>
      </p:sp>
      <p:sp>
        <p:nvSpPr>
          <p:cNvPr id="3" name="Text Placeholder 2"/>
          <p:cNvSpPr>
            <a:spLocks noGrp="1"/>
          </p:cNvSpPr>
          <p:nvPr>
            <p:ph type="body" sz="quarter" idx="12"/>
          </p:nvPr>
        </p:nvSpPr>
        <p:spPr/>
        <p:txBody>
          <a:bodyPr/>
          <a:lstStyle/>
          <a:p>
            <a:r>
              <a:rPr lang="en-US"/>
              <a:t>18:22</a:t>
            </a:r>
          </a:p>
        </p:txBody>
      </p:sp>
      <p:sp>
        <p:nvSpPr>
          <p:cNvPr id="4" name="Title 3"/>
          <p:cNvSpPr>
            <a:spLocks noGrp="1"/>
          </p:cNvSpPr>
          <p:nvPr>
            <p:ph type="title"/>
          </p:nvPr>
        </p:nvSpPr>
        <p:spPr/>
        <p:txBody>
          <a:bodyPr/>
          <a:lstStyle/>
          <a:p>
            <a:r>
              <a:rPr lang="en-US" dirty="0"/>
              <a:t>Then Ahimaaz said again . . . “Let me run after the Cushite”</a:t>
            </a:r>
          </a:p>
        </p:txBody>
      </p:sp>
    </p:spTree>
    <p:extLst>
      <p:ext uri="{BB962C8B-B14F-4D97-AF65-F5344CB8AC3E}">
        <p14:creationId xmlns:p14="http://schemas.microsoft.com/office/powerpoint/2010/main" val="126457094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food, brick&#10;&#10;Description automatically generated">
            <a:extLst>
              <a:ext uri="{FF2B5EF4-FFF2-40B4-BE49-F238E27FC236}">
                <a16:creationId xmlns:a16="http://schemas.microsoft.com/office/drawing/2014/main" id="{8CCCC74A-F4D3-498D-BA69-5FE2C7E3F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8328"/>
            <a:ext cx="9144000" cy="6181344"/>
          </a:xfrm>
          <a:prstGeom prst="rect">
            <a:avLst/>
          </a:prstGeom>
        </p:spPr>
      </p:pic>
      <p:sp>
        <p:nvSpPr>
          <p:cNvPr id="2" name="Text Placeholder 1"/>
          <p:cNvSpPr>
            <a:spLocks noGrp="1"/>
          </p:cNvSpPr>
          <p:nvPr>
            <p:ph type="body" sz="quarter" idx="10"/>
          </p:nvPr>
        </p:nvSpPr>
        <p:spPr/>
        <p:txBody>
          <a:bodyPr/>
          <a:lstStyle/>
          <a:p>
            <a:r>
              <a:rPr lang="en-US" dirty="0"/>
              <a:t>Silver hacksilver on a potsherd, from Ekron, circa 1200–600 BC</a:t>
            </a:r>
          </a:p>
        </p:txBody>
      </p:sp>
      <p:sp>
        <p:nvSpPr>
          <p:cNvPr id="3" name="Text Placeholder 2"/>
          <p:cNvSpPr>
            <a:spLocks noGrp="1"/>
          </p:cNvSpPr>
          <p:nvPr>
            <p:ph type="body" sz="quarter" idx="12"/>
          </p:nvPr>
        </p:nvSpPr>
        <p:spPr/>
        <p:txBody>
          <a:bodyPr/>
          <a:lstStyle/>
          <a:p>
            <a:r>
              <a:rPr lang="en-US"/>
              <a:t>18:22</a:t>
            </a:r>
          </a:p>
        </p:txBody>
      </p:sp>
      <p:sp>
        <p:nvSpPr>
          <p:cNvPr id="4" name="Title 3"/>
          <p:cNvSpPr>
            <a:spLocks noGrp="1"/>
          </p:cNvSpPr>
          <p:nvPr>
            <p:ph type="title"/>
          </p:nvPr>
        </p:nvSpPr>
        <p:spPr/>
        <p:txBody>
          <a:bodyPr/>
          <a:lstStyle/>
          <a:p>
            <a:r>
              <a:rPr lang="en-US" dirty="0"/>
              <a:t>Joab said, “Why will you run, my son, seeing that you will have no reward for your news?”</a:t>
            </a:r>
          </a:p>
        </p:txBody>
      </p:sp>
    </p:spTree>
    <p:extLst>
      <p:ext uri="{BB962C8B-B14F-4D97-AF65-F5344CB8AC3E}">
        <p14:creationId xmlns:p14="http://schemas.microsoft.com/office/powerpoint/2010/main" val="14322142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ris\Documents\Bolen\PCB size\British Museum 2019-pcb\Greco-Roman\Black-figure Panatheniac prize amphora with three long distance runners, from Athens, ca 333-332 BC, tb09291981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6863"/>
            <a:ext cx="9144000" cy="62642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Black-figure amphora with three long distance runners, from Athens, circa 330 BC</a:t>
            </a:r>
          </a:p>
        </p:txBody>
      </p:sp>
      <p:sp>
        <p:nvSpPr>
          <p:cNvPr id="3" name="Text Placeholder 2"/>
          <p:cNvSpPr>
            <a:spLocks noGrp="1"/>
          </p:cNvSpPr>
          <p:nvPr>
            <p:ph type="body" sz="quarter" idx="12"/>
          </p:nvPr>
        </p:nvSpPr>
        <p:spPr/>
        <p:txBody>
          <a:bodyPr/>
          <a:lstStyle/>
          <a:p>
            <a:r>
              <a:rPr lang="en-US"/>
              <a:t>18:23</a:t>
            </a:r>
          </a:p>
        </p:txBody>
      </p:sp>
      <p:sp>
        <p:nvSpPr>
          <p:cNvPr id="4" name="Title 3"/>
          <p:cNvSpPr>
            <a:spLocks noGrp="1"/>
          </p:cNvSpPr>
          <p:nvPr>
            <p:ph type="title"/>
          </p:nvPr>
        </p:nvSpPr>
        <p:spPr/>
        <p:txBody>
          <a:bodyPr/>
          <a:lstStyle/>
          <a:p>
            <a:r>
              <a:rPr lang="en-US" dirty="0"/>
              <a:t>But Ahimaaz replied, “Come what may, I will run.” So he said to him, “Run” </a:t>
            </a:r>
          </a:p>
        </p:txBody>
      </p:sp>
    </p:spTree>
    <p:extLst>
      <p:ext uri="{BB962C8B-B14F-4D97-AF65-F5344CB8AC3E}">
        <p14:creationId xmlns:p14="http://schemas.microsoft.com/office/powerpoint/2010/main" val="3624979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8C016DE2-AD3C-4563-8C29-4DF37F6814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6324"/>
            <a:ext cx="9144000" cy="6245352"/>
          </a:xfrm>
          <a:prstGeom prst="rect">
            <a:avLst/>
          </a:prstGeom>
        </p:spPr>
      </p:pic>
      <p:sp>
        <p:nvSpPr>
          <p:cNvPr id="2" name="Text Placeholder 1"/>
          <p:cNvSpPr>
            <a:spLocks noGrp="1"/>
          </p:cNvSpPr>
          <p:nvPr>
            <p:ph type="body" sz="quarter" idx="10"/>
          </p:nvPr>
        </p:nvSpPr>
        <p:spPr/>
        <p:txBody>
          <a:bodyPr/>
          <a:lstStyle/>
          <a:p>
            <a:r>
              <a:rPr lang="en-US" dirty="0"/>
              <a:t>Mountains of Gilead, Jordan Rift, and Jabbok River (aerial view from the west)</a:t>
            </a:r>
          </a:p>
        </p:txBody>
      </p:sp>
      <p:sp>
        <p:nvSpPr>
          <p:cNvPr id="3" name="Text Placeholder 2"/>
          <p:cNvSpPr>
            <a:spLocks noGrp="1"/>
          </p:cNvSpPr>
          <p:nvPr>
            <p:ph type="body" sz="quarter" idx="12"/>
          </p:nvPr>
        </p:nvSpPr>
        <p:spPr/>
        <p:txBody>
          <a:bodyPr/>
          <a:lstStyle/>
          <a:p>
            <a:r>
              <a:rPr lang="en-US" dirty="0"/>
              <a:t>18:23</a:t>
            </a:r>
          </a:p>
        </p:txBody>
      </p:sp>
      <p:sp>
        <p:nvSpPr>
          <p:cNvPr id="4" name="Title 3"/>
          <p:cNvSpPr>
            <a:spLocks noGrp="1"/>
          </p:cNvSpPr>
          <p:nvPr>
            <p:ph type="title"/>
          </p:nvPr>
        </p:nvSpPr>
        <p:spPr/>
        <p:txBody>
          <a:bodyPr/>
          <a:lstStyle/>
          <a:p>
            <a:r>
              <a:rPr lang="en-US" dirty="0"/>
              <a:t>Then Ahimaaz ran by the way of the plain and outran the Cushite</a:t>
            </a:r>
          </a:p>
        </p:txBody>
      </p:sp>
    </p:spTree>
    <p:extLst>
      <p:ext uri="{BB962C8B-B14F-4D97-AF65-F5344CB8AC3E}">
        <p14:creationId xmlns:p14="http://schemas.microsoft.com/office/powerpoint/2010/main" val="19370461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78224549-9DE9-439C-9292-AD9AC9124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6324"/>
            <a:ext cx="9144000" cy="6245352"/>
          </a:xfrm>
          <a:prstGeom prst="rect">
            <a:avLst/>
          </a:prstGeom>
        </p:spPr>
      </p:pic>
      <p:sp>
        <p:nvSpPr>
          <p:cNvPr id="2" name="Text Placeholder 1"/>
          <p:cNvSpPr>
            <a:spLocks noGrp="1"/>
          </p:cNvSpPr>
          <p:nvPr>
            <p:ph type="body" sz="quarter" idx="10"/>
          </p:nvPr>
        </p:nvSpPr>
        <p:spPr/>
        <p:txBody>
          <a:bodyPr/>
          <a:lstStyle/>
          <a:p>
            <a:r>
              <a:rPr lang="en-US" dirty="0"/>
              <a:t>Mountains of Gilead, Jordan Rift, and Jabbok River (aerial view from the west)</a:t>
            </a:r>
          </a:p>
        </p:txBody>
      </p:sp>
      <p:sp>
        <p:nvSpPr>
          <p:cNvPr id="3" name="Text Placeholder 2"/>
          <p:cNvSpPr>
            <a:spLocks noGrp="1"/>
          </p:cNvSpPr>
          <p:nvPr>
            <p:ph type="body" sz="quarter" idx="12"/>
          </p:nvPr>
        </p:nvSpPr>
        <p:spPr/>
        <p:txBody>
          <a:bodyPr/>
          <a:lstStyle/>
          <a:p>
            <a:r>
              <a:rPr lang="en-US" dirty="0"/>
              <a:t>18:23</a:t>
            </a:r>
          </a:p>
        </p:txBody>
      </p:sp>
      <p:sp>
        <p:nvSpPr>
          <p:cNvPr id="4" name="Title 3"/>
          <p:cNvSpPr>
            <a:spLocks noGrp="1"/>
          </p:cNvSpPr>
          <p:nvPr>
            <p:ph type="title"/>
          </p:nvPr>
        </p:nvSpPr>
        <p:spPr/>
        <p:txBody>
          <a:bodyPr/>
          <a:lstStyle/>
          <a:p>
            <a:r>
              <a:rPr lang="en-US" dirty="0"/>
              <a:t>Then </a:t>
            </a:r>
            <a:r>
              <a:rPr lang="en-US" dirty="0" err="1"/>
              <a:t>Ahimaaz</a:t>
            </a:r>
            <a:r>
              <a:rPr lang="en-US" dirty="0"/>
              <a:t> ran by the way of the plain and outran the Cushite</a:t>
            </a:r>
          </a:p>
        </p:txBody>
      </p:sp>
      <p:sp>
        <p:nvSpPr>
          <p:cNvPr id="20" name="Text Box 16"/>
          <p:cNvSpPr txBox="1">
            <a:spLocks noChangeArrowheads="1"/>
          </p:cNvSpPr>
          <p:nvPr/>
        </p:nvSpPr>
        <p:spPr bwMode="auto">
          <a:xfrm>
            <a:off x="6331931" y="1886818"/>
            <a:ext cx="13083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glow rad="76200">
                    <a:srgbClr val="000000">
                      <a:alpha val="60000"/>
                    </a:srgbClr>
                  </a:glow>
                </a:effectLst>
                <a:uLnTx/>
                <a:uFillTx/>
                <a:latin typeface="Calibri" pitchFamily="34" charset="0"/>
                <a:cs typeface="Calibri" pitchFamily="34" charset="0"/>
              </a:rPr>
              <a:t>Mahanaim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24" name="Text Box 16"/>
          <p:cNvSpPr txBox="1">
            <a:spLocks noChangeArrowheads="1"/>
          </p:cNvSpPr>
          <p:nvPr/>
        </p:nvSpPr>
        <p:spPr bwMode="auto">
          <a:xfrm>
            <a:off x="0" y="1524643"/>
            <a:ext cx="96532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Cushite</a:t>
            </a:r>
          </a:p>
        </p:txBody>
      </p:sp>
      <p:sp>
        <p:nvSpPr>
          <p:cNvPr id="27" name="Oval 26"/>
          <p:cNvSpPr/>
          <p:nvPr/>
        </p:nvSpPr>
        <p:spPr>
          <a:xfrm>
            <a:off x="6064876" y="2236684"/>
            <a:ext cx="344424" cy="304800"/>
          </a:xfrm>
          <a:prstGeom prst="ellips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6" name="Freeform 15"/>
          <p:cNvSpPr/>
          <p:nvPr/>
        </p:nvSpPr>
        <p:spPr>
          <a:xfrm>
            <a:off x="16412" y="2609850"/>
            <a:ext cx="6220676" cy="1124263"/>
          </a:xfrm>
          <a:custGeom>
            <a:avLst/>
            <a:gdLst>
              <a:gd name="connsiteX0" fmla="*/ 0 w 4881490"/>
              <a:gd name="connsiteY0" fmla="*/ 928468 h 928468"/>
              <a:gd name="connsiteX1" fmla="*/ 3094893 w 4881490"/>
              <a:gd name="connsiteY1" fmla="*/ 689317 h 928468"/>
              <a:gd name="connsiteX2" fmla="*/ 4600136 w 4881490"/>
              <a:gd name="connsiteY2" fmla="*/ 309490 h 928468"/>
              <a:gd name="connsiteX3" fmla="*/ 4881490 w 4881490"/>
              <a:gd name="connsiteY3" fmla="*/ 0 h 928468"/>
              <a:gd name="connsiteX0" fmla="*/ 0 w 4881490"/>
              <a:gd name="connsiteY0" fmla="*/ 928468 h 928468"/>
              <a:gd name="connsiteX1" fmla="*/ 3094893 w 4881490"/>
              <a:gd name="connsiteY1" fmla="*/ 689317 h 928468"/>
              <a:gd name="connsiteX2" fmla="*/ 4600136 w 4881490"/>
              <a:gd name="connsiteY2" fmla="*/ 309490 h 928468"/>
              <a:gd name="connsiteX3" fmla="*/ 4881490 w 4881490"/>
              <a:gd name="connsiteY3" fmla="*/ 0 h 928468"/>
              <a:gd name="connsiteX0" fmla="*/ 0 w 4881490"/>
              <a:gd name="connsiteY0" fmla="*/ 928468 h 928468"/>
              <a:gd name="connsiteX1" fmla="*/ 3094893 w 4881490"/>
              <a:gd name="connsiteY1" fmla="*/ 689317 h 928468"/>
              <a:gd name="connsiteX2" fmla="*/ 4600136 w 4881490"/>
              <a:gd name="connsiteY2" fmla="*/ 309490 h 928468"/>
              <a:gd name="connsiteX3" fmla="*/ 4881490 w 4881490"/>
              <a:gd name="connsiteY3" fmla="*/ 0 h 928468"/>
              <a:gd name="connsiteX0" fmla="*/ 0 w 5031226"/>
              <a:gd name="connsiteY0" fmla="*/ 870701 h 870701"/>
              <a:gd name="connsiteX1" fmla="*/ 3244629 w 5031226"/>
              <a:gd name="connsiteY1" fmla="*/ 689317 h 870701"/>
              <a:gd name="connsiteX2" fmla="*/ 4749872 w 5031226"/>
              <a:gd name="connsiteY2" fmla="*/ 309490 h 870701"/>
              <a:gd name="connsiteX3" fmla="*/ 5031226 w 5031226"/>
              <a:gd name="connsiteY3" fmla="*/ 0 h 870701"/>
              <a:gd name="connsiteX0" fmla="*/ 0 w 5031226"/>
              <a:gd name="connsiteY0" fmla="*/ 870701 h 870712"/>
              <a:gd name="connsiteX1" fmla="*/ 3244629 w 5031226"/>
              <a:gd name="connsiteY1" fmla="*/ 689317 h 870712"/>
              <a:gd name="connsiteX2" fmla="*/ 4749872 w 5031226"/>
              <a:gd name="connsiteY2" fmla="*/ 309490 h 870712"/>
              <a:gd name="connsiteX3" fmla="*/ 5031226 w 5031226"/>
              <a:gd name="connsiteY3" fmla="*/ 0 h 870712"/>
              <a:gd name="connsiteX0" fmla="*/ 0 w 5000031"/>
              <a:gd name="connsiteY0" fmla="*/ 853371 h 853382"/>
              <a:gd name="connsiteX1" fmla="*/ 3244629 w 5000031"/>
              <a:gd name="connsiteY1" fmla="*/ 671987 h 853382"/>
              <a:gd name="connsiteX2" fmla="*/ 4749872 w 5000031"/>
              <a:gd name="connsiteY2" fmla="*/ 292160 h 853382"/>
              <a:gd name="connsiteX3" fmla="*/ 5000031 w 5000031"/>
              <a:gd name="connsiteY3" fmla="*/ 0 h 853382"/>
            </a:gdLst>
            <a:ahLst/>
            <a:cxnLst>
              <a:cxn ang="0">
                <a:pos x="connsiteX0" y="connsiteY0"/>
              </a:cxn>
              <a:cxn ang="0">
                <a:pos x="connsiteX1" y="connsiteY1"/>
              </a:cxn>
              <a:cxn ang="0">
                <a:pos x="connsiteX2" y="connsiteY2"/>
              </a:cxn>
              <a:cxn ang="0">
                <a:pos x="connsiteX3" y="connsiteY3"/>
              </a:cxn>
            </a:cxnLst>
            <a:rect l="l" t="t" r="r" b="b"/>
            <a:pathLst>
              <a:path w="5000031" h="853382">
                <a:moveTo>
                  <a:pt x="0" y="853371"/>
                </a:moveTo>
                <a:cubicBezTo>
                  <a:pt x="1125216" y="854528"/>
                  <a:pt x="2452984" y="765522"/>
                  <a:pt x="3244629" y="671987"/>
                </a:cubicBezTo>
                <a:cubicBezTo>
                  <a:pt x="4036274" y="578452"/>
                  <a:pt x="4457305" y="404158"/>
                  <a:pt x="4749872" y="292160"/>
                </a:cubicBezTo>
                <a:cubicBezTo>
                  <a:pt x="5042439" y="180162"/>
                  <a:pt x="4906246" y="103163"/>
                  <a:pt x="5000031" y="0"/>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32" name="Text Box 16"/>
          <p:cNvSpPr txBox="1">
            <a:spLocks noChangeArrowheads="1"/>
          </p:cNvSpPr>
          <p:nvPr/>
        </p:nvSpPr>
        <p:spPr bwMode="auto">
          <a:xfrm>
            <a:off x="1161493" y="3251059"/>
            <a:ext cx="108074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Ahimaaz</a:t>
            </a:r>
          </a:p>
        </p:txBody>
      </p:sp>
      <p:sp>
        <p:nvSpPr>
          <p:cNvPr id="17" name="Freeform 16"/>
          <p:cNvSpPr/>
          <p:nvPr/>
        </p:nvSpPr>
        <p:spPr>
          <a:xfrm>
            <a:off x="12700" y="1788561"/>
            <a:ext cx="4191000" cy="448123"/>
          </a:xfrm>
          <a:custGeom>
            <a:avLst/>
            <a:gdLst>
              <a:gd name="connsiteX0" fmla="*/ 0 w 2982350"/>
              <a:gd name="connsiteY0" fmla="*/ 253218 h 267286"/>
              <a:gd name="connsiteX1" fmla="*/ 1111347 w 2982350"/>
              <a:gd name="connsiteY1" fmla="*/ 0 h 267286"/>
              <a:gd name="connsiteX2" fmla="*/ 1927273 w 2982350"/>
              <a:gd name="connsiteY2" fmla="*/ 140677 h 267286"/>
              <a:gd name="connsiteX3" fmla="*/ 2982350 w 2982350"/>
              <a:gd name="connsiteY3" fmla="*/ 267286 h 267286"/>
              <a:gd name="connsiteX0" fmla="*/ 0 w 2982350"/>
              <a:gd name="connsiteY0" fmla="*/ 255269 h 269337"/>
              <a:gd name="connsiteX1" fmla="*/ 1111347 w 2982350"/>
              <a:gd name="connsiteY1" fmla="*/ 2051 h 269337"/>
              <a:gd name="connsiteX2" fmla="*/ 1927273 w 2982350"/>
              <a:gd name="connsiteY2" fmla="*/ 142728 h 269337"/>
              <a:gd name="connsiteX3" fmla="*/ 2982350 w 2982350"/>
              <a:gd name="connsiteY3" fmla="*/ 269337 h 269337"/>
              <a:gd name="connsiteX0" fmla="*/ 0 w 2982350"/>
              <a:gd name="connsiteY0" fmla="*/ 255167 h 269235"/>
              <a:gd name="connsiteX1" fmla="*/ 1111347 w 2982350"/>
              <a:gd name="connsiteY1" fmla="*/ 1949 h 269235"/>
              <a:gd name="connsiteX2" fmla="*/ 1927273 w 2982350"/>
              <a:gd name="connsiteY2" fmla="*/ 142626 h 269235"/>
              <a:gd name="connsiteX3" fmla="*/ 2982350 w 2982350"/>
              <a:gd name="connsiteY3" fmla="*/ 269235 h 269235"/>
              <a:gd name="connsiteX0" fmla="*/ 0 w 2982350"/>
              <a:gd name="connsiteY0" fmla="*/ 253682 h 267750"/>
              <a:gd name="connsiteX1" fmla="*/ 1111347 w 2982350"/>
              <a:gd name="connsiteY1" fmla="*/ 464 h 267750"/>
              <a:gd name="connsiteX2" fmla="*/ 2174923 w 2982350"/>
              <a:gd name="connsiteY2" fmla="*/ 191941 h 267750"/>
              <a:gd name="connsiteX3" fmla="*/ 2982350 w 2982350"/>
              <a:gd name="connsiteY3" fmla="*/ 267750 h 267750"/>
              <a:gd name="connsiteX0" fmla="*/ 0 w 3547500"/>
              <a:gd name="connsiteY0" fmla="*/ 253729 h 324947"/>
              <a:gd name="connsiteX1" fmla="*/ 1111347 w 3547500"/>
              <a:gd name="connsiteY1" fmla="*/ 511 h 324947"/>
              <a:gd name="connsiteX2" fmla="*/ 2174923 w 3547500"/>
              <a:gd name="connsiteY2" fmla="*/ 191988 h 324947"/>
              <a:gd name="connsiteX3" fmla="*/ 3547500 w 3547500"/>
              <a:gd name="connsiteY3" fmla="*/ 324947 h 324947"/>
              <a:gd name="connsiteX0" fmla="*/ 0 w 3547500"/>
              <a:gd name="connsiteY0" fmla="*/ 253735 h 342132"/>
              <a:gd name="connsiteX1" fmla="*/ 1111347 w 3547500"/>
              <a:gd name="connsiteY1" fmla="*/ 517 h 342132"/>
              <a:gd name="connsiteX2" fmla="*/ 2174923 w 3547500"/>
              <a:gd name="connsiteY2" fmla="*/ 191994 h 342132"/>
              <a:gd name="connsiteX3" fmla="*/ 3200400 w 3547500"/>
              <a:gd name="connsiteY3" fmla="*/ 335790 h 342132"/>
              <a:gd name="connsiteX4" fmla="*/ 3547500 w 3547500"/>
              <a:gd name="connsiteY4" fmla="*/ 324953 h 342132"/>
              <a:gd name="connsiteX0" fmla="*/ 0 w 3547500"/>
              <a:gd name="connsiteY0" fmla="*/ 253669 h 342066"/>
              <a:gd name="connsiteX1" fmla="*/ 1111347 w 3547500"/>
              <a:gd name="connsiteY1" fmla="*/ 451 h 342066"/>
              <a:gd name="connsiteX2" fmla="*/ 2174923 w 3547500"/>
              <a:gd name="connsiteY2" fmla="*/ 191928 h 342066"/>
              <a:gd name="connsiteX3" fmla="*/ 2527300 w 3547500"/>
              <a:gd name="connsiteY3" fmla="*/ 196023 h 342066"/>
              <a:gd name="connsiteX4" fmla="*/ 3200400 w 3547500"/>
              <a:gd name="connsiteY4" fmla="*/ 335724 h 342066"/>
              <a:gd name="connsiteX5" fmla="*/ 3547500 w 3547500"/>
              <a:gd name="connsiteY5" fmla="*/ 324887 h 342066"/>
              <a:gd name="connsiteX0" fmla="*/ 0 w 3547500"/>
              <a:gd name="connsiteY0" fmla="*/ 255486 h 343883"/>
              <a:gd name="connsiteX1" fmla="*/ 1111347 w 3547500"/>
              <a:gd name="connsiteY1" fmla="*/ 2268 h 343883"/>
              <a:gd name="connsiteX2" fmla="*/ 1625600 w 3547500"/>
              <a:gd name="connsiteY2" fmla="*/ 134340 h 343883"/>
              <a:gd name="connsiteX3" fmla="*/ 2174923 w 3547500"/>
              <a:gd name="connsiteY3" fmla="*/ 193745 h 343883"/>
              <a:gd name="connsiteX4" fmla="*/ 2527300 w 3547500"/>
              <a:gd name="connsiteY4" fmla="*/ 197840 h 343883"/>
              <a:gd name="connsiteX5" fmla="*/ 3200400 w 3547500"/>
              <a:gd name="connsiteY5" fmla="*/ 337541 h 343883"/>
              <a:gd name="connsiteX6" fmla="*/ 3547500 w 3547500"/>
              <a:gd name="connsiteY6" fmla="*/ 326704 h 343883"/>
              <a:gd name="connsiteX0" fmla="*/ 0 w 3547500"/>
              <a:gd name="connsiteY0" fmla="*/ 255486 h 343883"/>
              <a:gd name="connsiteX1" fmla="*/ 1111347 w 3547500"/>
              <a:gd name="connsiteY1" fmla="*/ 2268 h 343883"/>
              <a:gd name="connsiteX2" fmla="*/ 1625600 w 3547500"/>
              <a:gd name="connsiteY2" fmla="*/ 134340 h 343883"/>
              <a:gd name="connsiteX3" fmla="*/ 2130473 w 3547500"/>
              <a:gd name="connsiteY3" fmla="*/ 98495 h 343883"/>
              <a:gd name="connsiteX4" fmla="*/ 2527300 w 3547500"/>
              <a:gd name="connsiteY4" fmla="*/ 197840 h 343883"/>
              <a:gd name="connsiteX5" fmla="*/ 3200400 w 3547500"/>
              <a:gd name="connsiteY5" fmla="*/ 337541 h 343883"/>
              <a:gd name="connsiteX6" fmla="*/ 3547500 w 3547500"/>
              <a:gd name="connsiteY6" fmla="*/ 326704 h 343883"/>
              <a:gd name="connsiteX0" fmla="*/ 0 w 3547500"/>
              <a:gd name="connsiteY0" fmla="*/ 280528 h 368925"/>
              <a:gd name="connsiteX1" fmla="*/ 1136747 w 3547500"/>
              <a:gd name="connsiteY1" fmla="*/ 1910 h 368925"/>
              <a:gd name="connsiteX2" fmla="*/ 1625600 w 3547500"/>
              <a:gd name="connsiteY2" fmla="*/ 159382 h 368925"/>
              <a:gd name="connsiteX3" fmla="*/ 2130473 w 3547500"/>
              <a:gd name="connsiteY3" fmla="*/ 123537 h 368925"/>
              <a:gd name="connsiteX4" fmla="*/ 2527300 w 3547500"/>
              <a:gd name="connsiteY4" fmla="*/ 222882 h 368925"/>
              <a:gd name="connsiteX5" fmla="*/ 3200400 w 3547500"/>
              <a:gd name="connsiteY5" fmla="*/ 362583 h 368925"/>
              <a:gd name="connsiteX6" fmla="*/ 3547500 w 3547500"/>
              <a:gd name="connsiteY6" fmla="*/ 351746 h 368925"/>
              <a:gd name="connsiteX0" fmla="*/ 0 w 3547500"/>
              <a:gd name="connsiteY0" fmla="*/ 279003 h 367400"/>
              <a:gd name="connsiteX1" fmla="*/ 666750 w 3547500"/>
              <a:gd name="connsiteY1" fmla="*/ 208658 h 367400"/>
              <a:gd name="connsiteX2" fmla="*/ 1136747 w 3547500"/>
              <a:gd name="connsiteY2" fmla="*/ 385 h 367400"/>
              <a:gd name="connsiteX3" fmla="*/ 1625600 w 3547500"/>
              <a:gd name="connsiteY3" fmla="*/ 157857 h 367400"/>
              <a:gd name="connsiteX4" fmla="*/ 2130473 w 3547500"/>
              <a:gd name="connsiteY4" fmla="*/ 122012 h 367400"/>
              <a:gd name="connsiteX5" fmla="*/ 2527300 w 3547500"/>
              <a:gd name="connsiteY5" fmla="*/ 221357 h 367400"/>
              <a:gd name="connsiteX6" fmla="*/ 3200400 w 3547500"/>
              <a:gd name="connsiteY6" fmla="*/ 361058 h 367400"/>
              <a:gd name="connsiteX7" fmla="*/ 3547500 w 3547500"/>
              <a:gd name="connsiteY7" fmla="*/ 350221 h 367400"/>
              <a:gd name="connsiteX0" fmla="*/ 0 w 3687200"/>
              <a:gd name="connsiteY0" fmla="*/ 279003 h 367400"/>
              <a:gd name="connsiteX1" fmla="*/ 806450 w 3687200"/>
              <a:gd name="connsiteY1" fmla="*/ 208658 h 367400"/>
              <a:gd name="connsiteX2" fmla="*/ 1276447 w 3687200"/>
              <a:gd name="connsiteY2" fmla="*/ 385 h 367400"/>
              <a:gd name="connsiteX3" fmla="*/ 1765300 w 3687200"/>
              <a:gd name="connsiteY3" fmla="*/ 157857 h 367400"/>
              <a:gd name="connsiteX4" fmla="*/ 2270173 w 3687200"/>
              <a:gd name="connsiteY4" fmla="*/ 122012 h 367400"/>
              <a:gd name="connsiteX5" fmla="*/ 2667000 w 3687200"/>
              <a:gd name="connsiteY5" fmla="*/ 221357 h 367400"/>
              <a:gd name="connsiteX6" fmla="*/ 3340100 w 3687200"/>
              <a:gd name="connsiteY6" fmla="*/ 361058 h 367400"/>
              <a:gd name="connsiteX7" fmla="*/ 3687200 w 3687200"/>
              <a:gd name="connsiteY7" fmla="*/ 350221 h 367400"/>
              <a:gd name="connsiteX0" fmla="*/ 0 w 3687200"/>
              <a:gd name="connsiteY0" fmla="*/ 279003 h 367400"/>
              <a:gd name="connsiteX1" fmla="*/ 323850 w 3687200"/>
              <a:gd name="connsiteY1" fmla="*/ 291207 h 367400"/>
              <a:gd name="connsiteX2" fmla="*/ 806450 w 3687200"/>
              <a:gd name="connsiteY2" fmla="*/ 208658 h 367400"/>
              <a:gd name="connsiteX3" fmla="*/ 1276447 w 3687200"/>
              <a:gd name="connsiteY3" fmla="*/ 385 h 367400"/>
              <a:gd name="connsiteX4" fmla="*/ 1765300 w 3687200"/>
              <a:gd name="connsiteY4" fmla="*/ 157857 h 367400"/>
              <a:gd name="connsiteX5" fmla="*/ 2270173 w 3687200"/>
              <a:gd name="connsiteY5" fmla="*/ 122012 h 367400"/>
              <a:gd name="connsiteX6" fmla="*/ 2667000 w 3687200"/>
              <a:gd name="connsiteY6" fmla="*/ 221357 h 367400"/>
              <a:gd name="connsiteX7" fmla="*/ 3340100 w 3687200"/>
              <a:gd name="connsiteY7" fmla="*/ 361058 h 367400"/>
              <a:gd name="connsiteX8" fmla="*/ 3687200 w 3687200"/>
              <a:gd name="connsiteY8" fmla="*/ 350221 h 367400"/>
              <a:gd name="connsiteX0" fmla="*/ 0 w 3687200"/>
              <a:gd name="connsiteY0" fmla="*/ 279003 h 367400"/>
              <a:gd name="connsiteX1" fmla="*/ 323850 w 3687200"/>
              <a:gd name="connsiteY1" fmla="*/ 291207 h 367400"/>
              <a:gd name="connsiteX2" fmla="*/ 533400 w 3687200"/>
              <a:gd name="connsiteY2" fmla="*/ 208657 h 367400"/>
              <a:gd name="connsiteX3" fmla="*/ 806450 w 3687200"/>
              <a:gd name="connsiteY3" fmla="*/ 208658 h 367400"/>
              <a:gd name="connsiteX4" fmla="*/ 1276447 w 3687200"/>
              <a:gd name="connsiteY4" fmla="*/ 385 h 367400"/>
              <a:gd name="connsiteX5" fmla="*/ 1765300 w 3687200"/>
              <a:gd name="connsiteY5" fmla="*/ 157857 h 367400"/>
              <a:gd name="connsiteX6" fmla="*/ 2270173 w 3687200"/>
              <a:gd name="connsiteY6" fmla="*/ 122012 h 367400"/>
              <a:gd name="connsiteX7" fmla="*/ 2667000 w 3687200"/>
              <a:gd name="connsiteY7" fmla="*/ 221357 h 367400"/>
              <a:gd name="connsiteX8" fmla="*/ 3340100 w 3687200"/>
              <a:gd name="connsiteY8" fmla="*/ 361058 h 367400"/>
              <a:gd name="connsiteX9" fmla="*/ 3687200 w 3687200"/>
              <a:gd name="connsiteY9" fmla="*/ 350221 h 367400"/>
              <a:gd name="connsiteX0" fmla="*/ 0 w 3687200"/>
              <a:gd name="connsiteY0" fmla="*/ 278676 h 367073"/>
              <a:gd name="connsiteX1" fmla="*/ 323850 w 3687200"/>
              <a:gd name="connsiteY1" fmla="*/ 290880 h 367073"/>
              <a:gd name="connsiteX2" fmla="*/ 533400 w 3687200"/>
              <a:gd name="connsiteY2" fmla="*/ 208330 h 367073"/>
              <a:gd name="connsiteX3" fmla="*/ 882650 w 3687200"/>
              <a:gd name="connsiteY3" fmla="*/ 176581 h 367073"/>
              <a:gd name="connsiteX4" fmla="*/ 1276447 w 3687200"/>
              <a:gd name="connsiteY4" fmla="*/ 58 h 367073"/>
              <a:gd name="connsiteX5" fmla="*/ 1765300 w 3687200"/>
              <a:gd name="connsiteY5" fmla="*/ 157530 h 367073"/>
              <a:gd name="connsiteX6" fmla="*/ 2270173 w 3687200"/>
              <a:gd name="connsiteY6" fmla="*/ 121685 h 367073"/>
              <a:gd name="connsiteX7" fmla="*/ 2667000 w 3687200"/>
              <a:gd name="connsiteY7" fmla="*/ 221030 h 367073"/>
              <a:gd name="connsiteX8" fmla="*/ 3340100 w 3687200"/>
              <a:gd name="connsiteY8" fmla="*/ 360731 h 367073"/>
              <a:gd name="connsiteX9" fmla="*/ 3687200 w 3687200"/>
              <a:gd name="connsiteY9" fmla="*/ 349894 h 367073"/>
              <a:gd name="connsiteX0" fmla="*/ 0 w 3687200"/>
              <a:gd name="connsiteY0" fmla="*/ 278875 h 367272"/>
              <a:gd name="connsiteX1" fmla="*/ 323850 w 3687200"/>
              <a:gd name="connsiteY1" fmla="*/ 291079 h 367272"/>
              <a:gd name="connsiteX2" fmla="*/ 533400 w 3687200"/>
              <a:gd name="connsiteY2" fmla="*/ 208529 h 367272"/>
              <a:gd name="connsiteX3" fmla="*/ 882650 w 3687200"/>
              <a:gd name="connsiteY3" fmla="*/ 176780 h 367272"/>
              <a:gd name="connsiteX4" fmla="*/ 1276447 w 3687200"/>
              <a:gd name="connsiteY4" fmla="*/ 257 h 367272"/>
              <a:gd name="connsiteX5" fmla="*/ 1543050 w 3687200"/>
              <a:gd name="connsiteY5" fmla="*/ 138679 h 367272"/>
              <a:gd name="connsiteX6" fmla="*/ 2270173 w 3687200"/>
              <a:gd name="connsiteY6" fmla="*/ 121884 h 367272"/>
              <a:gd name="connsiteX7" fmla="*/ 2667000 w 3687200"/>
              <a:gd name="connsiteY7" fmla="*/ 221229 h 367272"/>
              <a:gd name="connsiteX8" fmla="*/ 3340100 w 3687200"/>
              <a:gd name="connsiteY8" fmla="*/ 360930 h 367272"/>
              <a:gd name="connsiteX9" fmla="*/ 3687200 w 3687200"/>
              <a:gd name="connsiteY9" fmla="*/ 350093 h 367272"/>
              <a:gd name="connsiteX0" fmla="*/ 0 w 3687200"/>
              <a:gd name="connsiteY0" fmla="*/ 278860 h 367257"/>
              <a:gd name="connsiteX1" fmla="*/ 323850 w 3687200"/>
              <a:gd name="connsiteY1" fmla="*/ 291064 h 367257"/>
              <a:gd name="connsiteX2" fmla="*/ 533400 w 3687200"/>
              <a:gd name="connsiteY2" fmla="*/ 208514 h 367257"/>
              <a:gd name="connsiteX3" fmla="*/ 882650 w 3687200"/>
              <a:gd name="connsiteY3" fmla="*/ 176765 h 367257"/>
              <a:gd name="connsiteX4" fmla="*/ 1276447 w 3687200"/>
              <a:gd name="connsiteY4" fmla="*/ 242 h 367257"/>
              <a:gd name="connsiteX5" fmla="*/ 1543050 w 3687200"/>
              <a:gd name="connsiteY5" fmla="*/ 138664 h 367257"/>
              <a:gd name="connsiteX6" fmla="*/ 1943100 w 3687200"/>
              <a:gd name="connsiteY6" fmla="*/ 94214 h 367257"/>
              <a:gd name="connsiteX7" fmla="*/ 2270173 w 3687200"/>
              <a:gd name="connsiteY7" fmla="*/ 121869 h 367257"/>
              <a:gd name="connsiteX8" fmla="*/ 2667000 w 3687200"/>
              <a:gd name="connsiteY8" fmla="*/ 221214 h 367257"/>
              <a:gd name="connsiteX9" fmla="*/ 3340100 w 3687200"/>
              <a:gd name="connsiteY9" fmla="*/ 360915 h 367257"/>
              <a:gd name="connsiteX10" fmla="*/ 3687200 w 3687200"/>
              <a:gd name="connsiteY10" fmla="*/ 350078 h 367257"/>
              <a:gd name="connsiteX0" fmla="*/ 0 w 3687200"/>
              <a:gd name="connsiteY0" fmla="*/ 278860 h 367257"/>
              <a:gd name="connsiteX1" fmla="*/ 323850 w 3687200"/>
              <a:gd name="connsiteY1" fmla="*/ 291064 h 367257"/>
              <a:gd name="connsiteX2" fmla="*/ 533400 w 3687200"/>
              <a:gd name="connsiteY2" fmla="*/ 208514 h 367257"/>
              <a:gd name="connsiteX3" fmla="*/ 882650 w 3687200"/>
              <a:gd name="connsiteY3" fmla="*/ 176765 h 367257"/>
              <a:gd name="connsiteX4" fmla="*/ 1276447 w 3687200"/>
              <a:gd name="connsiteY4" fmla="*/ 242 h 367257"/>
              <a:gd name="connsiteX5" fmla="*/ 1543050 w 3687200"/>
              <a:gd name="connsiteY5" fmla="*/ 138664 h 367257"/>
              <a:gd name="connsiteX6" fmla="*/ 1943100 w 3687200"/>
              <a:gd name="connsiteY6" fmla="*/ 94214 h 367257"/>
              <a:gd name="connsiteX7" fmla="*/ 2219373 w 3687200"/>
              <a:gd name="connsiteY7" fmla="*/ 172669 h 367257"/>
              <a:gd name="connsiteX8" fmla="*/ 2667000 w 3687200"/>
              <a:gd name="connsiteY8" fmla="*/ 221214 h 367257"/>
              <a:gd name="connsiteX9" fmla="*/ 3340100 w 3687200"/>
              <a:gd name="connsiteY9" fmla="*/ 360915 h 367257"/>
              <a:gd name="connsiteX10" fmla="*/ 3687200 w 3687200"/>
              <a:gd name="connsiteY10" fmla="*/ 350078 h 367257"/>
              <a:gd name="connsiteX0" fmla="*/ 0 w 3687200"/>
              <a:gd name="connsiteY0" fmla="*/ 278860 h 367257"/>
              <a:gd name="connsiteX1" fmla="*/ 323850 w 3687200"/>
              <a:gd name="connsiteY1" fmla="*/ 291064 h 367257"/>
              <a:gd name="connsiteX2" fmla="*/ 533400 w 3687200"/>
              <a:gd name="connsiteY2" fmla="*/ 208514 h 367257"/>
              <a:gd name="connsiteX3" fmla="*/ 882650 w 3687200"/>
              <a:gd name="connsiteY3" fmla="*/ 176765 h 367257"/>
              <a:gd name="connsiteX4" fmla="*/ 1276447 w 3687200"/>
              <a:gd name="connsiteY4" fmla="*/ 242 h 367257"/>
              <a:gd name="connsiteX5" fmla="*/ 1543050 w 3687200"/>
              <a:gd name="connsiteY5" fmla="*/ 138664 h 367257"/>
              <a:gd name="connsiteX6" fmla="*/ 1943100 w 3687200"/>
              <a:gd name="connsiteY6" fmla="*/ 94214 h 367257"/>
              <a:gd name="connsiteX7" fmla="*/ 2219373 w 3687200"/>
              <a:gd name="connsiteY7" fmla="*/ 172669 h 367257"/>
              <a:gd name="connsiteX8" fmla="*/ 2762250 w 3687200"/>
              <a:gd name="connsiteY8" fmla="*/ 183114 h 367257"/>
              <a:gd name="connsiteX9" fmla="*/ 3340100 w 3687200"/>
              <a:gd name="connsiteY9" fmla="*/ 360915 h 367257"/>
              <a:gd name="connsiteX10" fmla="*/ 3687200 w 3687200"/>
              <a:gd name="connsiteY10" fmla="*/ 350078 h 367257"/>
              <a:gd name="connsiteX0" fmla="*/ 0 w 3687200"/>
              <a:gd name="connsiteY0" fmla="*/ 278860 h 367257"/>
              <a:gd name="connsiteX1" fmla="*/ 323850 w 3687200"/>
              <a:gd name="connsiteY1" fmla="*/ 291064 h 367257"/>
              <a:gd name="connsiteX2" fmla="*/ 533400 w 3687200"/>
              <a:gd name="connsiteY2" fmla="*/ 208514 h 367257"/>
              <a:gd name="connsiteX3" fmla="*/ 882650 w 3687200"/>
              <a:gd name="connsiteY3" fmla="*/ 176765 h 367257"/>
              <a:gd name="connsiteX4" fmla="*/ 1276447 w 3687200"/>
              <a:gd name="connsiteY4" fmla="*/ 242 h 367257"/>
              <a:gd name="connsiteX5" fmla="*/ 1543050 w 3687200"/>
              <a:gd name="connsiteY5" fmla="*/ 138664 h 367257"/>
              <a:gd name="connsiteX6" fmla="*/ 1943100 w 3687200"/>
              <a:gd name="connsiteY6" fmla="*/ 94214 h 367257"/>
              <a:gd name="connsiteX7" fmla="*/ 2219373 w 3687200"/>
              <a:gd name="connsiteY7" fmla="*/ 172669 h 367257"/>
              <a:gd name="connsiteX8" fmla="*/ 2508250 w 3687200"/>
              <a:gd name="connsiteY8" fmla="*/ 252964 h 367257"/>
              <a:gd name="connsiteX9" fmla="*/ 2762250 w 3687200"/>
              <a:gd name="connsiteY9" fmla="*/ 183114 h 367257"/>
              <a:gd name="connsiteX10" fmla="*/ 3340100 w 3687200"/>
              <a:gd name="connsiteY10" fmla="*/ 360915 h 367257"/>
              <a:gd name="connsiteX11" fmla="*/ 3687200 w 3687200"/>
              <a:gd name="connsiteY11" fmla="*/ 350078 h 367257"/>
              <a:gd name="connsiteX0" fmla="*/ 0 w 3687200"/>
              <a:gd name="connsiteY0" fmla="*/ 278860 h 367257"/>
              <a:gd name="connsiteX1" fmla="*/ 323850 w 3687200"/>
              <a:gd name="connsiteY1" fmla="*/ 291064 h 367257"/>
              <a:gd name="connsiteX2" fmla="*/ 533400 w 3687200"/>
              <a:gd name="connsiteY2" fmla="*/ 208514 h 367257"/>
              <a:gd name="connsiteX3" fmla="*/ 882650 w 3687200"/>
              <a:gd name="connsiteY3" fmla="*/ 176765 h 367257"/>
              <a:gd name="connsiteX4" fmla="*/ 1276447 w 3687200"/>
              <a:gd name="connsiteY4" fmla="*/ 242 h 367257"/>
              <a:gd name="connsiteX5" fmla="*/ 1543050 w 3687200"/>
              <a:gd name="connsiteY5" fmla="*/ 138664 h 367257"/>
              <a:gd name="connsiteX6" fmla="*/ 1943100 w 3687200"/>
              <a:gd name="connsiteY6" fmla="*/ 94214 h 367257"/>
              <a:gd name="connsiteX7" fmla="*/ 2219373 w 3687200"/>
              <a:gd name="connsiteY7" fmla="*/ 172669 h 367257"/>
              <a:gd name="connsiteX8" fmla="*/ 2508250 w 3687200"/>
              <a:gd name="connsiteY8" fmla="*/ 252964 h 367257"/>
              <a:gd name="connsiteX9" fmla="*/ 2762250 w 3687200"/>
              <a:gd name="connsiteY9" fmla="*/ 183114 h 367257"/>
              <a:gd name="connsiteX10" fmla="*/ 2946400 w 3687200"/>
              <a:gd name="connsiteY10" fmla="*/ 303764 h 367257"/>
              <a:gd name="connsiteX11" fmla="*/ 3340100 w 3687200"/>
              <a:gd name="connsiteY11" fmla="*/ 360915 h 367257"/>
              <a:gd name="connsiteX12" fmla="*/ 3687200 w 3687200"/>
              <a:gd name="connsiteY12" fmla="*/ 350078 h 367257"/>
              <a:gd name="connsiteX0" fmla="*/ 0 w 3687200"/>
              <a:gd name="connsiteY0" fmla="*/ 278860 h 367257"/>
              <a:gd name="connsiteX1" fmla="*/ 323850 w 3687200"/>
              <a:gd name="connsiteY1" fmla="*/ 291064 h 367257"/>
              <a:gd name="connsiteX2" fmla="*/ 533400 w 3687200"/>
              <a:gd name="connsiteY2" fmla="*/ 208514 h 367257"/>
              <a:gd name="connsiteX3" fmla="*/ 882650 w 3687200"/>
              <a:gd name="connsiteY3" fmla="*/ 176765 h 367257"/>
              <a:gd name="connsiteX4" fmla="*/ 1276447 w 3687200"/>
              <a:gd name="connsiteY4" fmla="*/ 242 h 367257"/>
              <a:gd name="connsiteX5" fmla="*/ 1543050 w 3687200"/>
              <a:gd name="connsiteY5" fmla="*/ 138664 h 367257"/>
              <a:gd name="connsiteX6" fmla="*/ 1943100 w 3687200"/>
              <a:gd name="connsiteY6" fmla="*/ 94214 h 367257"/>
              <a:gd name="connsiteX7" fmla="*/ 2219373 w 3687200"/>
              <a:gd name="connsiteY7" fmla="*/ 172669 h 367257"/>
              <a:gd name="connsiteX8" fmla="*/ 2508250 w 3687200"/>
              <a:gd name="connsiteY8" fmla="*/ 252964 h 367257"/>
              <a:gd name="connsiteX9" fmla="*/ 2762250 w 3687200"/>
              <a:gd name="connsiteY9" fmla="*/ 183114 h 367257"/>
              <a:gd name="connsiteX10" fmla="*/ 2946400 w 3687200"/>
              <a:gd name="connsiteY10" fmla="*/ 303764 h 367257"/>
              <a:gd name="connsiteX11" fmla="*/ 3194050 w 3687200"/>
              <a:gd name="connsiteY11" fmla="*/ 297414 h 367257"/>
              <a:gd name="connsiteX12" fmla="*/ 3340100 w 3687200"/>
              <a:gd name="connsiteY12" fmla="*/ 360915 h 367257"/>
              <a:gd name="connsiteX13" fmla="*/ 3687200 w 3687200"/>
              <a:gd name="connsiteY13" fmla="*/ 350078 h 367257"/>
              <a:gd name="connsiteX0" fmla="*/ 0 w 3687200"/>
              <a:gd name="connsiteY0" fmla="*/ 278860 h 367257"/>
              <a:gd name="connsiteX1" fmla="*/ 323850 w 3687200"/>
              <a:gd name="connsiteY1" fmla="*/ 291064 h 367257"/>
              <a:gd name="connsiteX2" fmla="*/ 533400 w 3687200"/>
              <a:gd name="connsiteY2" fmla="*/ 208514 h 367257"/>
              <a:gd name="connsiteX3" fmla="*/ 882650 w 3687200"/>
              <a:gd name="connsiteY3" fmla="*/ 176765 h 367257"/>
              <a:gd name="connsiteX4" fmla="*/ 1276447 w 3687200"/>
              <a:gd name="connsiteY4" fmla="*/ 242 h 367257"/>
              <a:gd name="connsiteX5" fmla="*/ 1543050 w 3687200"/>
              <a:gd name="connsiteY5" fmla="*/ 138664 h 367257"/>
              <a:gd name="connsiteX6" fmla="*/ 1943100 w 3687200"/>
              <a:gd name="connsiteY6" fmla="*/ 94214 h 367257"/>
              <a:gd name="connsiteX7" fmla="*/ 2282873 w 3687200"/>
              <a:gd name="connsiteY7" fmla="*/ 159969 h 367257"/>
              <a:gd name="connsiteX8" fmla="*/ 2508250 w 3687200"/>
              <a:gd name="connsiteY8" fmla="*/ 252964 h 367257"/>
              <a:gd name="connsiteX9" fmla="*/ 2762250 w 3687200"/>
              <a:gd name="connsiteY9" fmla="*/ 183114 h 367257"/>
              <a:gd name="connsiteX10" fmla="*/ 2946400 w 3687200"/>
              <a:gd name="connsiteY10" fmla="*/ 303764 h 367257"/>
              <a:gd name="connsiteX11" fmla="*/ 3194050 w 3687200"/>
              <a:gd name="connsiteY11" fmla="*/ 297414 h 367257"/>
              <a:gd name="connsiteX12" fmla="*/ 3340100 w 3687200"/>
              <a:gd name="connsiteY12" fmla="*/ 360915 h 367257"/>
              <a:gd name="connsiteX13" fmla="*/ 3687200 w 3687200"/>
              <a:gd name="connsiteY13" fmla="*/ 350078 h 36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87200" h="367257">
                <a:moveTo>
                  <a:pt x="0" y="278860"/>
                </a:moveTo>
                <a:cubicBezTo>
                  <a:pt x="47625" y="274544"/>
                  <a:pt x="189442" y="302788"/>
                  <a:pt x="323850" y="291064"/>
                </a:cubicBezTo>
                <a:cubicBezTo>
                  <a:pt x="413808" y="288865"/>
                  <a:pt x="452967" y="222272"/>
                  <a:pt x="533400" y="208514"/>
                </a:cubicBezTo>
                <a:cubicBezTo>
                  <a:pt x="613833" y="194756"/>
                  <a:pt x="759867" y="221002"/>
                  <a:pt x="882650" y="176765"/>
                </a:cubicBezTo>
                <a:cubicBezTo>
                  <a:pt x="1005433" y="132528"/>
                  <a:pt x="1166380" y="6592"/>
                  <a:pt x="1276447" y="242"/>
                </a:cubicBezTo>
                <a:cubicBezTo>
                  <a:pt x="1386514" y="-6108"/>
                  <a:pt x="1446758" y="114535"/>
                  <a:pt x="1543050" y="138664"/>
                </a:cubicBezTo>
                <a:cubicBezTo>
                  <a:pt x="1639342" y="162793"/>
                  <a:pt x="1821913" y="97013"/>
                  <a:pt x="1943100" y="94214"/>
                </a:cubicBezTo>
                <a:cubicBezTo>
                  <a:pt x="2064287" y="91415"/>
                  <a:pt x="2188681" y="133511"/>
                  <a:pt x="2282873" y="159969"/>
                </a:cubicBezTo>
                <a:cubicBezTo>
                  <a:pt x="2377065" y="186427"/>
                  <a:pt x="2417771" y="251223"/>
                  <a:pt x="2508250" y="252964"/>
                </a:cubicBezTo>
                <a:cubicBezTo>
                  <a:pt x="2598729" y="254705"/>
                  <a:pt x="2681817" y="184172"/>
                  <a:pt x="2762250" y="183114"/>
                </a:cubicBezTo>
                <a:cubicBezTo>
                  <a:pt x="2842683" y="182056"/>
                  <a:pt x="2880783" y="277306"/>
                  <a:pt x="2946400" y="303764"/>
                </a:cubicBezTo>
                <a:cubicBezTo>
                  <a:pt x="3012017" y="330222"/>
                  <a:pt x="3128433" y="287889"/>
                  <a:pt x="3194050" y="297414"/>
                </a:cubicBezTo>
                <a:cubicBezTo>
                  <a:pt x="3259667" y="306939"/>
                  <a:pt x="3251558" y="359546"/>
                  <a:pt x="3340100" y="360915"/>
                </a:cubicBezTo>
                <a:cubicBezTo>
                  <a:pt x="3568863" y="383075"/>
                  <a:pt x="3589133" y="339184"/>
                  <a:pt x="3687200" y="350078"/>
                </a:cubicBezTo>
              </a:path>
            </a:pathLst>
          </a:cu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Tree>
    <p:extLst>
      <p:ext uri="{BB962C8B-B14F-4D97-AF65-F5344CB8AC3E}">
        <p14:creationId xmlns:p14="http://schemas.microsoft.com/office/powerpoint/2010/main" val="20500698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hillside&#10;&#10;Description automatically generated">
            <a:extLst>
              <a:ext uri="{FF2B5EF4-FFF2-40B4-BE49-F238E27FC236}">
                <a16:creationId xmlns:a16="http://schemas.microsoft.com/office/drawing/2014/main" id="{799F3AB2-9724-4C7F-9D9C-355D1877B8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Iron Age gates at Dan (aerial view from the southwest)</a:t>
            </a:r>
          </a:p>
        </p:txBody>
      </p:sp>
      <p:sp>
        <p:nvSpPr>
          <p:cNvPr id="3" name="Text Placeholder 2"/>
          <p:cNvSpPr>
            <a:spLocks noGrp="1"/>
          </p:cNvSpPr>
          <p:nvPr>
            <p:ph type="body" sz="quarter" idx="12"/>
          </p:nvPr>
        </p:nvSpPr>
        <p:spPr/>
        <p:txBody>
          <a:bodyPr/>
          <a:lstStyle/>
          <a:p>
            <a:r>
              <a:rPr lang="en-US" dirty="0"/>
              <a:t>18:24</a:t>
            </a:r>
          </a:p>
        </p:txBody>
      </p:sp>
      <p:sp>
        <p:nvSpPr>
          <p:cNvPr id="4" name="Title 3"/>
          <p:cNvSpPr>
            <a:spLocks noGrp="1"/>
          </p:cNvSpPr>
          <p:nvPr>
            <p:ph type="title"/>
          </p:nvPr>
        </p:nvSpPr>
        <p:spPr/>
        <p:txBody>
          <a:bodyPr/>
          <a:lstStyle/>
          <a:p>
            <a:r>
              <a:rPr lang="en-US" dirty="0"/>
              <a:t>Now David was sitting between the two gates</a:t>
            </a:r>
          </a:p>
        </p:txBody>
      </p:sp>
    </p:spTree>
    <p:extLst>
      <p:ext uri="{BB962C8B-B14F-4D97-AF65-F5344CB8AC3E}">
        <p14:creationId xmlns:p14="http://schemas.microsoft.com/office/powerpoint/2010/main" val="14672798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 up of a hillside&#10;&#10;Description automatically generated">
            <a:extLst>
              <a:ext uri="{FF2B5EF4-FFF2-40B4-BE49-F238E27FC236}">
                <a16:creationId xmlns:a16="http://schemas.microsoft.com/office/drawing/2014/main" id="{0C266BCC-3DAC-4691-8611-F5142038CC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
        <p:nvSpPr>
          <p:cNvPr id="2" name="Text Placeholder 1"/>
          <p:cNvSpPr>
            <a:spLocks noGrp="1"/>
          </p:cNvSpPr>
          <p:nvPr>
            <p:ph type="body" sz="quarter" idx="10"/>
          </p:nvPr>
        </p:nvSpPr>
        <p:spPr/>
        <p:txBody>
          <a:bodyPr/>
          <a:lstStyle/>
          <a:p>
            <a:r>
              <a:rPr lang="en-US" dirty="0"/>
              <a:t>Iron Age gates at Dan (aerial view from the southwest)</a:t>
            </a:r>
          </a:p>
        </p:txBody>
      </p:sp>
      <p:sp>
        <p:nvSpPr>
          <p:cNvPr id="3" name="Text Placeholder 2"/>
          <p:cNvSpPr>
            <a:spLocks noGrp="1"/>
          </p:cNvSpPr>
          <p:nvPr>
            <p:ph type="body" sz="quarter" idx="12"/>
          </p:nvPr>
        </p:nvSpPr>
        <p:spPr/>
        <p:txBody>
          <a:bodyPr/>
          <a:lstStyle/>
          <a:p>
            <a:r>
              <a:rPr lang="en-US" dirty="0"/>
              <a:t>18:24</a:t>
            </a:r>
          </a:p>
        </p:txBody>
      </p:sp>
      <p:sp>
        <p:nvSpPr>
          <p:cNvPr id="4" name="Title 3"/>
          <p:cNvSpPr>
            <a:spLocks noGrp="1"/>
          </p:cNvSpPr>
          <p:nvPr>
            <p:ph type="title"/>
          </p:nvPr>
        </p:nvSpPr>
        <p:spPr/>
        <p:txBody>
          <a:bodyPr/>
          <a:lstStyle/>
          <a:p>
            <a:r>
              <a:rPr lang="en-US" dirty="0"/>
              <a:t>Now David was sitting between the two gates</a:t>
            </a:r>
          </a:p>
        </p:txBody>
      </p:sp>
      <p:sp>
        <p:nvSpPr>
          <p:cNvPr id="8" name="Text Box 16"/>
          <p:cNvSpPr txBox="1">
            <a:spLocks noChangeArrowheads="1"/>
          </p:cNvSpPr>
          <p:nvPr/>
        </p:nvSpPr>
        <p:spPr bwMode="auto">
          <a:xfrm>
            <a:off x="1198918" y="1504263"/>
            <a:ext cx="129394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Inner Gate</a:t>
            </a:r>
          </a:p>
        </p:txBody>
      </p:sp>
      <p:sp>
        <p:nvSpPr>
          <p:cNvPr id="9" name="Line 9"/>
          <p:cNvSpPr>
            <a:spLocks noChangeShapeType="1"/>
          </p:cNvSpPr>
          <p:nvPr/>
        </p:nvSpPr>
        <p:spPr bwMode="auto">
          <a:xfrm flipH="1">
            <a:off x="4311786" y="2304187"/>
            <a:ext cx="130107" cy="1162110"/>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0" name="Line 9"/>
          <p:cNvSpPr>
            <a:spLocks noChangeShapeType="1"/>
          </p:cNvSpPr>
          <p:nvPr/>
        </p:nvSpPr>
        <p:spPr bwMode="auto">
          <a:xfrm flipH="1">
            <a:off x="1426790" y="1904373"/>
            <a:ext cx="419100" cy="856387"/>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20" name="Text Box 16"/>
          <p:cNvSpPr txBox="1">
            <a:spLocks noChangeArrowheads="1"/>
          </p:cNvSpPr>
          <p:nvPr/>
        </p:nvSpPr>
        <p:spPr bwMode="auto">
          <a:xfrm>
            <a:off x="3757550" y="1812197"/>
            <a:ext cx="1351652"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Outer Gate</a:t>
            </a:r>
          </a:p>
        </p:txBody>
      </p:sp>
      <p:sp>
        <p:nvSpPr>
          <p:cNvPr id="5" name="Freeform 4"/>
          <p:cNvSpPr/>
          <p:nvPr/>
        </p:nvSpPr>
        <p:spPr>
          <a:xfrm>
            <a:off x="5638800" y="3302000"/>
            <a:ext cx="1083733" cy="694267"/>
          </a:xfrm>
          <a:custGeom>
            <a:avLst/>
            <a:gdLst>
              <a:gd name="connsiteX0" fmla="*/ 1083733 w 1083733"/>
              <a:gd name="connsiteY0" fmla="*/ 694267 h 694267"/>
              <a:gd name="connsiteX1" fmla="*/ 355600 w 1083733"/>
              <a:gd name="connsiteY1" fmla="*/ 0 h 694267"/>
              <a:gd name="connsiteX2" fmla="*/ 0 w 1083733"/>
              <a:gd name="connsiteY2" fmla="*/ 152400 h 694267"/>
            </a:gdLst>
            <a:ahLst/>
            <a:cxnLst>
              <a:cxn ang="0">
                <a:pos x="connsiteX0" y="connsiteY0"/>
              </a:cxn>
              <a:cxn ang="0">
                <a:pos x="connsiteX1" y="connsiteY1"/>
              </a:cxn>
              <a:cxn ang="0">
                <a:pos x="connsiteX2" y="connsiteY2"/>
              </a:cxn>
            </a:cxnLst>
            <a:rect l="l" t="t" r="r" b="b"/>
            <a:pathLst>
              <a:path w="1083733" h="694267">
                <a:moveTo>
                  <a:pt x="1083733" y="694267"/>
                </a:moveTo>
                <a:lnTo>
                  <a:pt x="355600" y="0"/>
                </a:lnTo>
                <a:lnTo>
                  <a:pt x="0" y="15240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6" name="Freeform 5"/>
          <p:cNvSpPr/>
          <p:nvPr/>
        </p:nvSpPr>
        <p:spPr>
          <a:xfrm>
            <a:off x="1320800" y="2929467"/>
            <a:ext cx="2997200" cy="1493838"/>
          </a:xfrm>
          <a:custGeom>
            <a:avLst/>
            <a:gdLst>
              <a:gd name="connsiteX0" fmla="*/ 2997200 w 2997200"/>
              <a:gd name="connsiteY0" fmla="*/ 914400 h 1456266"/>
              <a:gd name="connsiteX1" fmla="*/ 1625600 w 2997200"/>
              <a:gd name="connsiteY1" fmla="*/ 1371600 h 1456266"/>
              <a:gd name="connsiteX2" fmla="*/ 474133 w 2997200"/>
              <a:gd name="connsiteY2" fmla="*/ 1456266 h 1456266"/>
              <a:gd name="connsiteX3" fmla="*/ 220133 w 2997200"/>
              <a:gd name="connsiteY3" fmla="*/ 728133 h 1456266"/>
              <a:gd name="connsiteX4" fmla="*/ 270933 w 2997200"/>
              <a:gd name="connsiteY4" fmla="*/ 643466 h 1456266"/>
              <a:gd name="connsiteX5" fmla="*/ 0 w 2997200"/>
              <a:gd name="connsiteY5" fmla="*/ 0 h 1456266"/>
              <a:gd name="connsiteX0" fmla="*/ 2997200 w 2997200"/>
              <a:gd name="connsiteY0" fmla="*/ 914400 h 1502357"/>
              <a:gd name="connsiteX1" fmla="*/ 1625600 w 2997200"/>
              <a:gd name="connsiteY1" fmla="*/ 1371600 h 1502357"/>
              <a:gd name="connsiteX2" fmla="*/ 474133 w 2997200"/>
              <a:gd name="connsiteY2" fmla="*/ 1456266 h 1502357"/>
              <a:gd name="connsiteX3" fmla="*/ 220133 w 2997200"/>
              <a:gd name="connsiteY3" fmla="*/ 728133 h 1502357"/>
              <a:gd name="connsiteX4" fmla="*/ 270933 w 2997200"/>
              <a:gd name="connsiteY4" fmla="*/ 643466 h 1502357"/>
              <a:gd name="connsiteX5" fmla="*/ 0 w 2997200"/>
              <a:gd name="connsiteY5" fmla="*/ 0 h 1502357"/>
              <a:gd name="connsiteX0" fmla="*/ 2997200 w 2997200"/>
              <a:gd name="connsiteY0" fmla="*/ 914400 h 1493838"/>
              <a:gd name="connsiteX1" fmla="*/ 1633220 w 2997200"/>
              <a:gd name="connsiteY1" fmla="*/ 1325880 h 1493838"/>
              <a:gd name="connsiteX2" fmla="*/ 474133 w 2997200"/>
              <a:gd name="connsiteY2" fmla="*/ 1456266 h 1493838"/>
              <a:gd name="connsiteX3" fmla="*/ 220133 w 2997200"/>
              <a:gd name="connsiteY3" fmla="*/ 728133 h 1493838"/>
              <a:gd name="connsiteX4" fmla="*/ 270933 w 2997200"/>
              <a:gd name="connsiteY4" fmla="*/ 643466 h 1493838"/>
              <a:gd name="connsiteX5" fmla="*/ 0 w 2997200"/>
              <a:gd name="connsiteY5" fmla="*/ 0 h 14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200" h="1493838">
                <a:moveTo>
                  <a:pt x="2997200" y="914400"/>
                </a:moveTo>
                <a:cubicBezTo>
                  <a:pt x="2540000" y="1066800"/>
                  <a:pt x="2053731" y="1235569"/>
                  <a:pt x="1633220" y="1325880"/>
                </a:cubicBezTo>
                <a:cubicBezTo>
                  <a:pt x="1212709" y="1416191"/>
                  <a:pt x="708377" y="1563510"/>
                  <a:pt x="474133" y="1456266"/>
                </a:cubicBezTo>
                <a:lnTo>
                  <a:pt x="220133" y="728133"/>
                </a:lnTo>
                <a:lnTo>
                  <a:pt x="270933" y="643466"/>
                </a:lnTo>
                <a:lnTo>
                  <a:pt x="0"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7" name="Freeform 6"/>
          <p:cNvSpPr/>
          <p:nvPr/>
        </p:nvSpPr>
        <p:spPr>
          <a:xfrm>
            <a:off x="948267" y="1862667"/>
            <a:ext cx="186266" cy="508000"/>
          </a:xfrm>
          <a:custGeom>
            <a:avLst/>
            <a:gdLst>
              <a:gd name="connsiteX0" fmla="*/ 186266 w 186266"/>
              <a:gd name="connsiteY0" fmla="*/ 508000 h 508000"/>
              <a:gd name="connsiteX1" fmla="*/ 0 w 186266"/>
              <a:gd name="connsiteY1" fmla="*/ 0 h 508000"/>
            </a:gdLst>
            <a:ahLst/>
            <a:cxnLst>
              <a:cxn ang="0">
                <a:pos x="connsiteX0" y="connsiteY0"/>
              </a:cxn>
              <a:cxn ang="0">
                <a:pos x="connsiteX1" y="connsiteY1"/>
              </a:cxn>
            </a:cxnLst>
            <a:rect l="l" t="t" r="r" b="b"/>
            <a:pathLst>
              <a:path w="186266" h="508000">
                <a:moveTo>
                  <a:pt x="186266" y="508000"/>
                </a:moveTo>
                <a:lnTo>
                  <a:pt x="0" y="0"/>
                </a:lnTo>
              </a:path>
            </a:pathLst>
          </a:custGeom>
          <a:ln w="22225" cap="rnd" cmpd="sng" algn="ctr">
            <a:solidFill>
              <a:srgbClr val="FEFF00"/>
            </a:solidFill>
            <a:prstDash val="sysDash"/>
            <a:round/>
            <a:headEnd type="none" w="med" len="med"/>
            <a:tailEnd type="triangle" w="med" len="med"/>
          </a:ln>
          <a:effectLst>
            <a:glow rad="50800">
              <a:srgbClr val="01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1400" kern="0">
              <a:solidFill>
                <a:srgbClr val="FFFF00"/>
              </a:solidFill>
              <a:effectLst>
                <a:glow rad="76200">
                  <a:srgbClr val="000000">
                    <a:alpha val="60000"/>
                  </a:srgbClr>
                </a:glow>
              </a:effectLst>
              <a:latin typeface="Arial"/>
              <a:cs typeface="Calibri" pitchFamily="34" charset="0"/>
            </a:endParaRPr>
          </a:p>
        </p:txBody>
      </p:sp>
      <p:sp>
        <p:nvSpPr>
          <p:cNvPr id="13" name="Text Box 16"/>
          <p:cNvSpPr txBox="1">
            <a:spLocks noChangeArrowheads="1"/>
          </p:cNvSpPr>
          <p:nvPr/>
        </p:nvSpPr>
        <p:spPr bwMode="auto">
          <a:xfrm rot="20730411">
            <a:off x="2021157" y="4214799"/>
            <a:ext cx="179728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0" dirty="0">
                <a:solidFill>
                  <a:srgbClr val="FEFF00"/>
                </a:solidFill>
                <a:effectLst>
                  <a:glow rad="76200">
                    <a:srgbClr val="000000">
                      <a:alpha val="60000"/>
                    </a:srgbClr>
                  </a:glow>
                </a:effectLst>
                <a:latin typeface="Calibri" pitchFamily="34" charset="0"/>
                <a:cs typeface="Calibri" pitchFamily="34" charset="0"/>
              </a:rPr>
              <a:t>Entrance Route</a:t>
            </a:r>
            <a:endParaRPr kumimoji="0" lang="en-US" sz="2000" b="0" i="0" u="none" strike="noStrike" kern="0" cap="none" spc="0" normalizeH="0" baseline="0" noProof="0" dirty="0">
              <a:ln>
                <a:noFill/>
              </a:ln>
              <a:solidFill>
                <a:srgbClr val="FEFF00"/>
              </a:solidFill>
              <a:effectLst>
                <a:glow rad="76200">
                  <a:srgbClr val="000000">
                    <a:alpha val="60000"/>
                  </a:srgbClr>
                </a:glow>
              </a:effectLst>
              <a:uLnTx/>
              <a:uFillTx/>
              <a:latin typeface="Calibri" pitchFamily="34" charset="0"/>
              <a:cs typeface="Calibri" pitchFamily="34" charset="0"/>
            </a:endParaRPr>
          </a:p>
        </p:txBody>
      </p:sp>
    </p:spTree>
    <p:extLst>
      <p:ext uri="{BB962C8B-B14F-4D97-AF65-F5344CB8AC3E}">
        <p14:creationId xmlns:p14="http://schemas.microsoft.com/office/powerpoint/2010/main" val="412913319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Migdol</a:t>
            </a:r>
            <a:r>
              <a:rPr lang="en-US" dirty="0"/>
              <a:t> gate at </a:t>
            </a:r>
            <a:r>
              <a:rPr lang="en-US" dirty="0" err="1"/>
              <a:t>Medinet</a:t>
            </a:r>
            <a:r>
              <a:rPr lang="en-US" dirty="0"/>
              <a:t> </a:t>
            </a:r>
            <a:r>
              <a:rPr lang="en-US" dirty="0" err="1"/>
              <a:t>Habu</a:t>
            </a:r>
            <a:r>
              <a:rPr lang="en-US" dirty="0"/>
              <a:t> (from the south)</a:t>
            </a:r>
          </a:p>
        </p:txBody>
      </p:sp>
      <p:sp>
        <p:nvSpPr>
          <p:cNvPr id="3" name="Text Placeholder 2"/>
          <p:cNvSpPr>
            <a:spLocks noGrp="1"/>
          </p:cNvSpPr>
          <p:nvPr>
            <p:ph type="body" sz="quarter" idx="12"/>
          </p:nvPr>
        </p:nvSpPr>
        <p:spPr/>
        <p:txBody>
          <a:bodyPr/>
          <a:lstStyle/>
          <a:p>
            <a:r>
              <a:rPr lang="en-US"/>
              <a:t>18:24</a:t>
            </a:r>
          </a:p>
        </p:txBody>
      </p:sp>
      <p:sp>
        <p:nvSpPr>
          <p:cNvPr id="4" name="Title 3"/>
          <p:cNvSpPr>
            <a:spLocks noGrp="1"/>
          </p:cNvSpPr>
          <p:nvPr>
            <p:ph type="title"/>
          </p:nvPr>
        </p:nvSpPr>
        <p:spPr/>
        <p:txBody>
          <a:bodyPr/>
          <a:lstStyle/>
          <a:p>
            <a:r>
              <a:rPr lang="en-US" dirty="0"/>
              <a:t>The watchman went up to the roof of the gate by the wall, and he raised his eyes and looked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71630339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ris\Documents\Bolen\PCB size\Schick-pcb\Misc-pcb\Gezer, Solomonic six-chambered city gate, model, as0215065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0672"/>
            <a:ext cx="9144000" cy="6519863"/>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Model of the six-chambered Iron Age city gate at Gezer</a:t>
            </a:r>
          </a:p>
        </p:txBody>
      </p:sp>
      <p:sp>
        <p:nvSpPr>
          <p:cNvPr id="3" name="Text Placeholder 2"/>
          <p:cNvSpPr>
            <a:spLocks noGrp="1"/>
          </p:cNvSpPr>
          <p:nvPr>
            <p:ph type="body" sz="quarter" idx="12"/>
          </p:nvPr>
        </p:nvSpPr>
        <p:spPr/>
        <p:txBody>
          <a:bodyPr/>
          <a:lstStyle/>
          <a:p>
            <a:r>
              <a:rPr lang="en-US"/>
              <a:t>18:24</a:t>
            </a:r>
          </a:p>
        </p:txBody>
      </p:sp>
      <p:sp>
        <p:nvSpPr>
          <p:cNvPr id="4" name="Title 3"/>
          <p:cNvSpPr>
            <a:spLocks noGrp="1"/>
          </p:cNvSpPr>
          <p:nvPr>
            <p:ph type="title"/>
          </p:nvPr>
        </p:nvSpPr>
        <p:spPr/>
        <p:txBody>
          <a:bodyPr/>
          <a:lstStyle/>
          <a:p>
            <a:r>
              <a:rPr lang="en-US" dirty="0"/>
              <a:t>The watchman went up to the roof of the gate by the wall, and he raised his eyes and looked</a:t>
            </a:r>
          </a:p>
        </p:txBody>
      </p:sp>
    </p:spTree>
    <p:extLst>
      <p:ext uri="{BB962C8B-B14F-4D97-AF65-F5344CB8AC3E}">
        <p14:creationId xmlns:p14="http://schemas.microsoft.com/office/powerpoint/2010/main" val="3154742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view of a mountain&#10;&#10;Description automatically generated">
            <a:extLst>
              <a:ext uri="{FF2B5EF4-FFF2-40B4-BE49-F238E27FC236}">
                <a16:creationId xmlns:a16="http://schemas.microsoft.com/office/drawing/2014/main" id="{28441F0E-0C9E-4440-B174-14CB3EE02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7472"/>
            <a:ext cx="9144000" cy="6163056"/>
          </a:xfrm>
          <a:prstGeom prst="rect">
            <a:avLst/>
          </a:prstGeom>
        </p:spPr>
      </p:pic>
      <p:sp>
        <p:nvSpPr>
          <p:cNvPr id="2" name="Text Placeholder 1"/>
          <p:cNvSpPr>
            <a:spLocks noGrp="1"/>
          </p:cNvSpPr>
          <p:nvPr>
            <p:ph type="body" sz="quarter" idx="10"/>
          </p:nvPr>
        </p:nvSpPr>
        <p:spPr/>
        <p:txBody>
          <a:bodyPr/>
          <a:lstStyle/>
          <a:p>
            <a:r>
              <a:rPr lang="en-US" dirty="0"/>
              <a:t>Gath and the Elah Valley (aerial view from the west)</a:t>
            </a:r>
          </a:p>
        </p:txBody>
      </p:sp>
      <p:sp>
        <p:nvSpPr>
          <p:cNvPr id="3" name="Text Placeholder 2"/>
          <p:cNvSpPr>
            <a:spLocks noGrp="1"/>
          </p:cNvSpPr>
          <p:nvPr>
            <p:ph type="body" sz="quarter" idx="12"/>
          </p:nvPr>
        </p:nvSpPr>
        <p:spPr/>
        <p:txBody>
          <a:bodyPr/>
          <a:lstStyle/>
          <a:p>
            <a:r>
              <a:rPr lang="en-US" dirty="0"/>
              <a:t>18:2</a:t>
            </a:r>
          </a:p>
        </p:txBody>
      </p:sp>
      <p:sp>
        <p:nvSpPr>
          <p:cNvPr id="4" name="Title 3"/>
          <p:cNvSpPr>
            <a:spLocks noGrp="1"/>
          </p:cNvSpPr>
          <p:nvPr>
            <p:ph type="title"/>
          </p:nvPr>
        </p:nvSpPr>
        <p:spPr/>
        <p:txBody>
          <a:bodyPr/>
          <a:lstStyle/>
          <a:p>
            <a:r>
              <a:rPr lang="en-US" dirty="0"/>
              <a:t>And he sent out a third under the command of </a:t>
            </a:r>
            <a:r>
              <a:rPr lang="en-US" dirty="0" err="1"/>
              <a:t>Ittai</a:t>
            </a:r>
            <a:r>
              <a:rPr lang="en-US" dirty="0"/>
              <a:t> the </a:t>
            </a:r>
            <a:r>
              <a:rPr lang="en-US" dirty="0" err="1"/>
              <a:t>Gittite</a:t>
            </a:r>
            <a:endParaRPr lang="en-US" dirty="0"/>
          </a:p>
        </p:txBody>
      </p:sp>
    </p:spTree>
    <p:extLst>
      <p:ext uri="{BB962C8B-B14F-4D97-AF65-F5344CB8AC3E}">
        <p14:creationId xmlns:p14="http://schemas.microsoft.com/office/powerpoint/2010/main" val="34716411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8636" t="5051"/>
          <a:stretch/>
        </p:blipFill>
        <p:spPr>
          <a:xfrm>
            <a:off x="-1" y="203200"/>
            <a:ext cx="9144001" cy="6366936"/>
          </a:xfrm>
          <a:prstGeom prst="rect">
            <a:avLst/>
          </a:prstGeom>
        </p:spPr>
      </p:pic>
      <p:sp>
        <p:nvSpPr>
          <p:cNvPr id="2" name="Text Placeholder 1"/>
          <p:cNvSpPr>
            <a:spLocks noGrp="1"/>
          </p:cNvSpPr>
          <p:nvPr>
            <p:ph type="body" sz="quarter" idx="10"/>
          </p:nvPr>
        </p:nvSpPr>
        <p:spPr/>
        <p:txBody>
          <a:bodyPr/>
          <a:lstStyle/>
          <a:p>
            <a:r>
              <a:rPr lang="en-US" dirty="0"/>
              <a:t>Shepherd on a watchtower at Nazareth Village</a:t>
            </a:r>
          </a:p>
        </p:txBody>
      </p:sp>
      <p:sp>
        <p:nvSpPr>
          <p:cNvPr id="3" name="Text Placeholder 2"/>
          <p:cNvSpPr>
            <a:spLocks noGrp="1"/>
          </p:cNvSpPr>
          <p:nvPr>
            <p:ph type="body" sz="quarter" idx="12"/>
          </p:nvPr>
        </p:nvSpPr>
        <p:spPr/>
        <p:txBody>
          <a:bodyPr/>
          <a:lstStyle/>
          <a:p>
            <a:r>
              <a:rPr lang="en-US"/>
              <a:t>18:24</a:t>
            </a:r>
          </a:p>
        </p:txBody>
      </p:sp>
      <p:sp>
        <p:nvSpPr>
          <p:cNvPr id="4" name="Title 3"/>
          <p:cNvSpPr>
            <a:spLocks noGrp="1"/>
          </p:cNvSpPr>
          <p:nvPr>
            <p:ph type="title"/>
          </p:nvPr>
        </p:nvSpPr>
        <p:spPr/>
        <p:txBody>
          <a:bodyPr/>
          <a:lstStyle/>
          <a:p>
            <a:r>
              <a:rPr lang="en-US" dirty="0"/>
              <a:t>The watchman went up to the roof of the gate by the wall, and he raised his eyes and looked</a:t>
            </a:r>
          </a:p>
        </p:txBody>
      </p:sp>
    </p:spTree>
    <p:extLst>
      <p:ext uri="{BB962C8B-B14F-4D97-AF65-F5344CB8AC3E}">
        <p14:creationId xmlns:p14="http://schemas.microsoft.com/office/powerpoint/2010/main" val="97449728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0" y="4133"/>
            <a:ext cx="9144000" cy="6817483"/>
            <a:chOff x="0" y="4133"/>
            <a:chExt cx="9144000" cy="6817483"/>
          </a:xfrm>
        </p:grpSpPr>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33"/>
              <a:ext cx="9144000" cy="6817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5938" y="3429000"/>
              <a:ext cx="33337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Greek statuette of a runner, circa 100 BC</a:t>
            </a:r>
          </a:p>
        </p:txBody>
      </p:sp>
      <p:sp>
        <p:nvSpPr>
          <p:cNvPr id="3" name="Text Placeholder 2"/>
          <p:cNvSpPr>
            <a:spLocks noGrp="1"/>
          </p:cNvSpPr>
          <p:nvPr>
            <p:ph type="body" sz="quarter" idx="12"/>
          </p:nvPr>
        </p:nvSpPr>
        <p:spPr/>
        <p:txBody>
          <a:bodyPr/>
          <a:lstStyle/>
          <a:p>
            <a:r>
              <a:rPr lang="en-US"/>
              <a:t>18:24</a:t>
            </a:r>
          </a:p>
        </p:txBody>
      </p:sp>
      <p:sp>
        <p:nvSpPr>
          <p:cNvPr id="4" name="Title 3"/>
          <p:cNvSpPr>
            <a:spLocks noGrp="1"/>
          </p:cNvSpPr>
          <p:nvPr>
            <p:ph type="title"/>
          </p:nvPr>
        </p:nvSpPr>
        <p:spPr/>
        <p:txBody>
          <a:bodyPr/>
          <a:lstStyle/>
          <a:p>
            <a:r>
              <a:rPr lang="en-US" dirty="0"/>
              <a:t>And behold, he saw a man running by himself</a:t>
            </a:r>
          </a:p>
        </p:txBody>
      </p:sp>
    </p:spTree>
    <p:extLst>
      <p:ext uri="{BB962C8B-B14F-4D97-AF65-F5344CB8AC3E}">
        <p14:creationId xmlns:p14="http://schemas.microsoft.com/office/powerpoint/2010/main" val="20945221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284EFF-CF81-4FFC-8A8F-5865AE72F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Jabbok River from </a:t>
            </a:r>
            <a:r>
              <a:rPr lang="en-US" dirty="0" err="1"/>
              <a:t>Mahanaim</a:t>
            </a:r>
            <a:r>
              <a:rPr lang="en-US" dirty="0"/>
              <a:t> (Tell </a:t>
            </a:r>
            <a:r>
              <a:rPr lang="en-US" dirty="0" err="1"/>
              <a:t>adh-Dhahab</a:t>
            </a:r>
            <a:r>
              <a:rPr lang="en-US" dirty="0"/>
              <a:t> ash-</a:t>
            </a:r>
            <a:r>
              <a:rPr lang="en-US" dirty="0" err="1"/>
              <a:t>Sharqiyya</a:t>
            </a:r>
            <a:r>
              <a:rPr lang="en-US" dirty="0"/>
              <a:t>; from the east)</a:t>
            </a:r>
          </a:p>
        </p:txBody>
      </p:sp>
      <p:sp>
        <p:nvSpPr>
          <p:cNvPr id="3" name="Text Placeholder 2"/>
          <p:cNvSpPr>
            <a:spLocks noGrp="1"/>
          </p:cNvSpPr>
          <p:nvPr>
            <p:ph type="body" sz="quarter" idx="12"/>
          </p:nvPr>
        </p:nvSpPr>
        <p:spPr/>
        <p:txBody>
          <a:bodyPr/>
          <a:lstStyle/>
          <a:p>
            <a:r>
              <a:rPr lang="en-US" dirty="0"/>
              <a:t>18:25</a:t>
            </a:r>
          </a:p>
        </p:txBody>
      </p:sp>
      <p:sp>
        <p:nvSpPr>
          <p:cNvPr id="4" name="Title 3"/>
          <p:cNvSpPr>
            <a:spLocks noGrp="1"/>
          </p:cNvSpPr>
          <p:nvPr>
            <p:ph type="title"/>
          </p:nvPr>
        </p:nvSpPr>
        <p:spPr/>
        <p:txBody>
          <a:bodyPr/>
          <a:lstStyle/>
          <a:p>
            <a:r>
              <a:rPr lang="en-US" dirty="0"/>
              <a:t>The watchman called out and told the king. And the king said, “If he is alone it is good news”</a:t>
            </a:r>
          </a:p>
        </p:txBody>
      </p:sp>
    </p:spTree>
    <p:extLst>
      <p:ext uri="{BB962C8B-B14F-4D97-AF65-F5344CB8AC3E}">
        <p14:creationId xmlns:p14="http://schemas.microsoft.com/office/powerpoint/2010/main" val="175163365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284EFF-CF81-4FFC-8A8F-5865AE72F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Jabbok River from </a:t>
            </a:r>
            <a:r>
              <a:rPr lang="en-US" dirty="0" err="1"/>
              <a:t>Mahanaim</a:t>
            </a:r>
            <a:r>
              <a:rPr lang="en-US" dirty="0"/>
              <a:t> (Tell </a:t>
            </a:r>
            <a:r>
              <a:rPr lang="en-US" dirty="0" err="1"/>
              <a:t>adh-Dhahab</a:t>
            </a:r>
            <a:r>
              <a:rPr lang="en-US" dirty="0"/>
              <a:t> ash-</a:t>
            </a:r>
            <a:r>
              <a:rPr lang="en-US" dirty="0" err="1"/>
              <a:t>Sharqiyya</a:t>
            </a:r>
            <a:r>
              <a:rPr lang="en-US" dirty="0"/>
              <a:t>; from the east)</a:t>
            </a:r>
          </a:p>
        </p:txBody>
      </p:sp>
      <p:sp>
        <p:nvSpPr>
          <p:cNvPr id="3" name="Text Placeholder 2"/>
          <p:cNvSpPr>
            <a:spLocks noGrp="1"/>
          </p:cNvSpPr>
          <p:nvPr>
            <p:ph type="body" sz="quarter" idx="12"/>
          </p:nvPr>
        </p:nvSpPr>
        <p:spPr/>
        <p:txBody>
          <a:bodyPr/>
          <a:lstStyle/>
          <a:p>
            <a:r>
              <a:rPr lang="en-US" dirty="0"/>
              <a:t>18:25</a:t>
            </a:r>
          </a:p>
        </p:txBody>
      </p:sp>
      <p:sp>
        <p:nvSpPr>
          <p:cNvPr id="4" name="Title 3"/>
          <p:cNvSpPr>
            <a:spLocks noGrp="1"/>
          </p:cNvSpPr>
          <p:nvPr>
            <p:ph type="title"/>
          </p:nvPr>
        </p:nvSpPr>
        <p:spPr/>
        <p:txBody>
          <a:bodyPr/>
          <a:lstStyle/>
          <a:p>
            <a:r>
              <a:rPr lang="en-US" dirty="0"/>
              <a:t>The watchman called out and told the king. And the king said, “If he is alone it is good news”</a:t>
            </a:r>
          </a:p>
        </p:txBody>
      </p:sp>
      <p:sp>
        <p:nvSpPr>
          <p:cNvPr id="5" name="Text Box 16">
            <a:extLst>
              <a:ext uri="{FF2B5EF4-FFF2-40B4-BE49-F238E27FC236}">
                <a16:creationId xmlns:a16="http://schemas.microsoft.com/office/drawing/2014/main" id="{732CA165-B9D8-4A66-8FE2-11F00F6A777A}"/>
              </a:ext>
            </a:extLst>
          </p:cNvPr>
          <p:cNvSpPr txBox="1">
            <a:spLocks noChangeArrowheads="1"/>
          </p:cNvSpPr>
          <p:nvPr/>
        </p:nvSpPr>
        <p:spPr bwMode="auto">
          <a:xfrm>
            <a:off x="195567" y="3244447"/>
            <a:ext cx="90281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Penuel</a:t>
            </a:r>
          </a:p>
        </p:txBody>
      </p:sp>
      <p:sp>
        <p:nvSpPr>
          <p:cNvPr id="9" name="Line 9">
            <a:extLst>
              <a:ext uri="{FF2B5EF4-FFF2-40B4-BE49-F238E27FC236}">
                <a16:creationId xmlns:a16="http://schemas.microsoft.com/office/drawing/2014/main" id="{445EB7CC-A069-4D6E-AFFB-827B9DAA3EC0}"/>
              </a:ext>
            </a:extLst>
          </p:cNvPr>
          <p:cNvSpPr>
            <a:spLocks noChangeShapeType="1"/>
          </p:cNvSpPr>
          <p:nvPr/>
        </p:nvSpPr>
        <p:spPr bwMode="auto">
          <a:xfrm flipH="1">
            <a:off x="3534351" y="1704318"/>
            <a:ext cx="0" cy="628248"/>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12" name="Text Box 16">
            <a:extLst>
              <a:ext uri="{FF2B5EF4-FFF2-40B4-BE49-F238E27FC236}">
                <a16:creationId xmlns:a16="http://schemas.microsoft.com/office/drawing/2014/main" id="{B878AE0F-B63C-4579-B78B-0FFDE205C868}"/>
              </a:ext>
            </a:extLst>
          </p:cNvPr>
          <p:cNvSpPr txBox="1">
            <a:spLocks noChangeArrowheads="1"/>
          </p:cNvSpPr>
          <p:nvPr/>
        </p:nvSpPr>
        <p:spPr bwMode="auto">
          <a:xfrm>
            <a:off x="6772996" y="5811801"/>
            <a:ext cx="130837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FFFFFF"/>
                </a:solidFill>
                <a:effectLst>
                  <a:glow rad="76200">
                    <a:srgbClr val="000000">
                      <a:alpha val="60000"/>
                    </a:srgbClr>
                  </a:glow>
                </a:effectLst>
                <a:uLnTx/>
                <a:uFillTx/>
                <a:latin typeface="Calibri" pitchFamily="34" charset="0"/>
                <a:cs typeface="Calibri" pitchFamily="34" charset="0"/>
              </a:rPr>
              <a:t>Mahanaim</a:t>
            </a:r>
            <a:endPar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endParaRPr>
          </a:p>
        </p:txBody>
      </p:sp>
      <p:sp>
        <p:nvSpPr>
          <p:cNvPr id="13" name="Text Box 16">
            <a:extLst>
              <a:ext uri="{FF2B5EF4-FFF2-40B4-BE49-F238E27FC236}">
                <a16:creationId xmlns:a16="http://schemas.microsoft.com/office/drawing/2014/main" id="{2F2623A2-C05E-433D-98D0-9F5B3932C6D4}"/>
              </a:ext>
            </a:extLst>
          </p:cNvPr>
          <p:cNvSpPr txBox="1">
            <a:spLocks noChangeArrowheads="1"/>
          </p:cNvSpPr>
          <p:nvPr/>
        </p:nvSpPr>
        <p:spPr bwMode="auto">
          <a:xfrm>
            <a:off x="2971792" y="1291150"/>
            <a:ext cx="130516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Jordan Rift</a:t>
            </a:r>
          </a:p>
        </p:txBody>
      </p:sp>
      <p:sp>
        <p:nvSpPr>
          <p:cNvPr id="14" name="Text Box 16">
            <a:extLst>
              <a:ext uri="{FF2B5EF4-FFF2-40B4-BE49-F238E27FC236}">
                <a16:creationId xmlns:a16="http://schemas.microsoft.com/office/drawing/2014/main" id="{A5D05841-808A-4E3B-9794-A8E66CCE1BA0}"/>
              </a:ext>
            </a:extLst>
          </p:cNvPr>
          <p:cNvSpPr txBox="1">
            <a:spLocks noChangeArrowheads="1"/>
          </p:cNvSpPr>
          <p:nvPr/>
        </p:nvSpPr>
        <p:spPr bwMode="auto">
          <a:xfrm>
            <a:off x="7052081" y="2484675"/>
            <a:ext cx="204414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Forest of Ephraim</a:t>
            </a:r>
          </a:p>
        </p:txBody>
      </p:sp>
    </p:spTree>
    <p:extLst>
      <p:ext uri="{BB962C8B-B14F-4D97-AF65-F5344CB8AC3E}">
        <p14:creationId xmlns:p14="http://schemas.microsoft.com/office/powerpoint/2010/main" val="17816046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Mahanaim, Tell </a:t>
            </a:r>
            <a:r>
              <a:rPr lang="en-US" dirty="0" err="1"/>
              <a:t>adh-Dhahab</a:t>
            </a:r>
            <a:r>
              <a:rPr lang="en-US" dirty="0"/>
              <a:t> ash-</a:t>
            </a:r>
            <a:r>
              <a:rPr lang="en-US" dirty="0" err="1"/>
              <a:t>Sharqiyya</a:t>
            </a:r>
            <a:endParaRPr lang="en-US" dirty="0"/>
          </a:p>
        </p:txBody>
      </p:sp>
      <p:sp>
        <p:nvSpPr>
          <p:cNvPr id="3" name="Text Placeholder 2"/>
          <p:cNvSpPr>
            <a:spLocks noGrp="1"/>
          </p:cNvSpPr>
          <p:nvPr>
            <p:ph type="body" sz="quarter" idx="12"/>
          </p:nvPr>
        </p:nvSpPr>
        <p:spPr/>
        <p:txBody>
          <a:bodyPr/>
          <a:lstStyle/>
          <a:p>
            <a:r>
              <a:rPr lang="en-US"/>
              <a:t>18:26</a:t>
            </a:r>
          </a:p>
        </p:txBody>
      </p:sp>
      <p:sp>
        <p:nvSpPr>
          <p:cNvPr id="4" name="Title 3"/>
          <p:cNvSpPr>
            <a:spLocks noGrp="1"/>
          </p:cNvSpPr>
          <p:nvPr>
            <p:ph type="title"/>
          </p:nvPr>
        </p:nvSpPr>
        <p:spPr/>
        <p:txBody>
          <a:bodyPr/>
          <a:lstStyle/>
          <a:p>
            <a:r>
              <a:rPr lang="en-US" dirty="0"/>
              <a:t>Then the watchman saw another man running and called down to the gate</a:t>
            </a:r>
          </a:p>
        </p:txBody>
      </p:sp>
    </p:spTree>
    <p:extLst>
      <p:ext uri="{BB962C8B-B14F-4D97-AF65-F5344CB8AC3E}">
        <p14:creationId xmlns:p14="http://schemas.microsoft.com/office/powerpoint/2010/main" val="489799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677047" y="369332"/>
            <a:ext cx="3789907" cy="6150340"/>
            <a:chOff x="2677047" y="369332"/>
            <a:chExt cx="3789907" cy="6150340"/>
          </a:xfrm>
        </p:grpSpPr>
        <p:pic>
          <p:nvPicPr>
            <p:cNvPr id="1026" name="Picture 2" descr="https://upload.wikimedia.org/wikipedia/commons/thumb/a/a6/Arte_tardo-ellenistica%2C_il_corridore_in_bronzo%2C_50-30_ac._ca._02.JPG/631px-Arte_tardo-ellenistica%2C_il_corridore_in_bronzo%2C_50-30_ac._ca._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7047" y="369332"/>
              <a:ext cx="3789907" cy="615034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8886" y="3524250"/>
              <a:ext cx="273948"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 Placeholder 1"/>
          <p:cNvSpPr>
            <a:spLocks noGrp="1"/>
          </p:cNvSpPr>
          <p:nvPr>
            <p:ph type="body" sz="quarter" idx="10"/>
          </p:nvPr>
        </p:nvSpPr>
        <p:spPr/>
        <p:txBody>
          <a:bodyPr/>
          <a:lstStyle/>
          <a:p>
            <a:r>
              <a:rPr lang="en-US" dirty="0"/>
              <a:t>Running athlete, from the Aegean Sea, circa 1st century BC</a:t>
            </a:r>
          </a:p>
        </p:txBody>
      </p:sp>
      <p:sp>
        <p:nvSpPr>
          <p:cNvPr id="3" name="Text Placeholder 2"/>
          <p:cNvSpPr>
            <a:spLocks noGrp="1"/>
          </p:cNvSpPr>
          <p:nvPr>
            <p:ph type="body" sz="quarter" idx="12"/>
          </p:nvPr>
        </p:nvSpPr>
        <p:spPr/>
        <p:txBody>
          <a:bodyPr/>
          <a:lstStyle/>
          <a:p>
            <a:r>
              <a:rPr lang="en-US" dirty="0"/>
              <a:t>18:27</a:t>
            </a:r>
          </a:p>
        </p:txBody>
      </p:sp>
      <p:sp>
        <p:nvSpPr>
          <p:cNvPr id="4" name="Title 3"/>
          <p:cNvSpPr>
            <a:spLocks noGrp="1"/>
          </p:cNvSpPr>
          <p:nvPr>
            <p:ph type="title"/>
          </p:nvPr>
        </p:nvSpPr>
        <p:spPr/>
        <p:txBody>
          <a:bodyPr/>
          <a:lstStyle/>
          <a:p>
            <a:r>
              <a:rPr lang="en-US" dirty="0"/>
              <a:t>Then the watchman said, “I think the running of the first is like the running of Ahimaaz”</a:t>
            </a:r>
          </a:p>
        </p:txBody>
      </p:sp>
    </p:spTree>
    <p:extLst>
      <p:ext uri="{BB962C8B-B14F-4D97-AF65-F5344CB8AC3E}">
        <p14:creationId xmlns:p14="http://schemas.microsoft.com/office/powerpoint/2010/main" val="56888861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“Go in Peace” sign in Ashkelon</a:t>
            </a:r>
          </a:p>
        </p:txBody>
      </p:sp>
      <p:sp>
        <p:nvSpPr>
          <p:cNvPr id="3" name="Text Placeholder 2"/>
          <p:cNvSpPr>
            <a:spLocks noGrp="1"/>
          </p:cNvSpPr>
          <p:nvPr>
            <p:ph type="body" sz="quarter" idx="12"/>
          </p:nvPr>
        </p:nvSpPr>
        <p:spPr/>
        <p:txBody>
          <a:bodyPr/>
          <a:lstStyle/>
          <a:p>
            <a:r>
              <a:rPr lang="en-US"/>
              <a:t>18:28</a:t>
            </a:r>
          </a:p>
        </p:txBody>
      </p:sp>
      <p:sp>
        <p:nvSpPr>
          <p:cNvPr id="4" name="Title 3"/>
          <p:cNvSpPr>
            <a:spLocks noGrp="1"/>
          </p:cNvSpPr>
          <p:nvPr>
            <p:ph type="title"/>
          </p:nvPr>
        </p:nvSpPr>
        <p:spPr/>
        <p:txBody>
          <a:bodyPr/>
          <a:lstStyle/>
          <a:p>
            <a:r>
              <a:rPr lang="en-US" dirty="0"/>
              <a:t>Then </a:t>
            </a:r>
            <a:r>
              <a:rPr lang="en-US" dirty="0" err="1"/>
              <a:t>Ahimaaz</a:t>
            </a:r>
            <a:r>
              <a:rPr lang="en-US" dirty="0"/>
              <a:t> called and said to the king, “All is well”</a:t>
            </a:r>
          </a:p>
        </p:txBody>
      </p:sp>
    </p:spTree>
    <p:extLst>
      <p:ext uri="{BB962C8B-B14F-4D97-AF65-F5344CB8AC3E}">
        <p14:creationId xmlns:p14="http://schemas.microsoft.com/office/powerpoint/2010/main" val="158600370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automatically generated">
            <a:extLst>
              <a:ext uri="{FF2B5EF4-FFF2-40B4-BE49-F238E27FC236}">
                <a16:creationId xmlns:a16="http://schemas.microsoft.com/office/drawing/2014/main" id="{5262AAF4-000C-4396-800F-E271F85034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954"/>
            <a:ext cx="9144000" cy="6510528"/>
          </a:xfrm>
          <a:prstGeom prst="rect">
            <a:avLst/>
          </a:prstGeom>
        </p:spPr>
      </p:pic>
      <p:sp>
        <p:nvSpPr>
          <p:cNvPr id="2" name="Text Placeholder 1"/>
          <p:cNvSpPr>
            <a:spLocks noGrp="1"/>
          </p:cNvSpPr>
          <p:nvPr>
            <p:ph type="body" sz="quarter" idx="10"/>
          </p:nvPr>
        </p:nvSpPr>
        <p:spPr/>
        <p:txBody>
          <a:bodyPr/>
          <a:lstStyle/>
          <a:p>
            <a:r>
              <a:rPr lang="en-US" dirty="0"/>
              <a:t>Bowing courtiers kissing the ground, from Tell el-Amarna, reign of Akhenaten, 14th century BC</a:t>
            </a:r>
          </a:p>
        </p:txBody>
      </p:sp>
      <p:sp>
        <p:nvSpPr>
          <p:cNvPr id="3" name="Text Placeholder 2"/>
          <p:cNvSpPr>
            <a:spLocks noGrp="1"/>
          </p:cNvSpPr>
          <p:nvPr>
            <p:ph type="body" sz="quarter" idx="12"/>
          </p:nvPr>
        </p:nvSpPr>
        <p:spPr/>
        <p:txBody>
          <a:bodyPr/>
          <a:lstStyle/>
          <a:p>
            <a:r>
              <a:rPr lang="en-US" dirty="0"/>
              <a:t>18:28</a:t>
            </a:r>
          </a:p>
        </p:txBody>
      </p:sp>
      <p:sp>
        <p:nvSpPr>
          <p:cNvPr id="4" name="Title 3"/>
          <p:cNvSpPr>
            <a:spLocks noGrp="1"/>
          </p:cNvSpPr>
          <p:nvPr>
            <p:ph type="title"/>
          </p:nvPr>
        </p:nvSpPr>
        <p:spPr/>
        <p:txBody>
          <a:bodyPr/>
          <a:lstStyle/>
          <a:p>
            <a:r>
              <a:rPr lang="en-US" dirty="0"/>
              <a:t>And he bowed himself before the king with his face to the earth</a:t>
            </a:r>
          </a:p>
        </p:txBody>
      </p:sp>
    </p:spTree>
    <p:extLst>
      <p:ext uri="{BB962C8B-B14F-4D97-AF65-F5344CB8AC3E}">
        <p14:creationId xmlns:p14="http://schemas.microsoft.com/office/powerpoint/2010/main" val="129110355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Relief of people bowing before Assyrian officials, reign of Sennacherib (sketch)</a:t>
            </a:r>
          </a:p>
        </p:txBody>
      </p:sp>
      <p:sp>
        <p:nvSpPr>
          <p:cNvPr id="3" name="Text Placeholder 2"/>
          <p:cNvSpPr>
            <a:spLocks noGrp="1"/>
          </p:cNvSpPr>
          <p:nvPr>
            <p:ph type="body" sz="quarter" idx="12"/>
          </p:nvPr>
        </p:nvSpPr>
        <p:spPr/>
        <p:txBody>
          <a:bodyPr/>
          <a:lstStyle/>
          <a:p>
            <a:r>
              <a:rPr lang="en-US" dirty="0"/>
              <a:t>18:28</a:t>
            </a:r>
          </a:p>
        </p:txBody>
      </p:sp>
      <p:sp>
        <p:nvSpPr>
          <p:cNvPr id="4" name="Title 3"/>
          <p:cNvSpPr>
            <a:spLocks noGrp="1"/>
          </p:cNvSpPr>
          <p:nvPr>
            <p:ph type="title"/>
          </p:nvPr>
        </p:nvSpPr>
        <p:spPr/>
        <p:txBody>
          <a:bodyPr/>
          <a:lstStyle/>
          <a:p>
            <a:r>
              <a:rPr lang="en-US" dirty="0"/>
              <a:t>And he bowed himself before the king with his face to the earth</a:t>
            </a:r>
          </a:p>
        </p:txBody>
      </p:sp>
      <p:pic>
        <p:nvPicPr>
          <p:cNvPr id="5" name="Picture 4" descr="Assyrians triumph, bowing before Assyrian officials, Sennacherib, Layar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80671"/>
            <a:ext cx="9144000" cy="3696659"/>
          </a:xfrm>
          <a:prstGeom prst="rect">
            <a:avLst/>
          </a:prstGeom>
        </p:spPr>
      </p:pic>
    </p:spTree>
    <p:extLst>
      <p:ext uri="{BB962C8B-B14F-4D97-AF65-F5344CB8AC3E}">
        <p14:creationId xmlns:p14="http://schemas.microsoft.com/office/powerpoint/2010/main" val="162551841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upload.wikimedia.org/wikipedia/commons/thumb/f/fc/Khirbet_Beit_Lei_inscription_A.jpg/1024px-Khirbet_Beit_Lei_inscription_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62107"/>
            <a:ext cx="9144000" cy="4938118"/>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0"/>
          </p:nvPr>
        </p:nvSpPr>
        <p:spPr/>
        <p:txBody>
          <a:bodyPr/>
          <a:lstStyle/>
          <a:p>
            <a:r>
              <a:rPr lang="en-US" dirty="0"/>
              <a:t>Inscription mentioning Yahweh, from Beth </a:t>
            </a:r>
            <a:r>
              <a:rPr lang="en-US" dirty="0" err="1"/>
              <a:t>Loya</a:t>
            </a:r>
            <a:r>
              <a:rPr lang="en-US" dirty="0"/>
              <a:t>, 6th century BC</a:t>
            </a:r>
          </a:p>
        </p:txBody>
      </p:sp>
      <p:sp>
        <p:nvSpPr>
          <p:cNvPr id="3" name="Text Placeholder 2"/>
          <p:cNvSpPr>
            <a:spLocks noGrp="1"/>
          </p:cNvSpPr>
          <p:nvPr>
            <p:ph type="body" sz="quarter" idx="12"/>
          </p:nvPr>
        </p:nvSpPr>
        <p:spPr/>
        <p:txBody>
          <a:bodyPr/>
          <a:lstStyle/>
          <a:p>
            <a:r>
              <a:rPr lang="en-US" dirty="0"/>
              <a:t>18:28</a:t>
            </a:r>
          </a:p>
        </p:txBody>
      </p:sp>
      <p:sp>
        <p:nvSpPr>
          <p:cNvPr id="4" name="Title 3"/>
          <p:cNvSpPr>
            <a:spLocks noGrp="1"/>
          </p:cNvSpPr>
          <p:nvPr>
            <p:ph type="title"/>
          </p:nvPr>
        </p:nvSpPr>
        <p:spPr/>
        <p:txBody>
          <a:bodyPr/>
          <a:lstStyle/>
          <a:p>
            <a:r>
              <a:rPr lang="en-US" dirty="0"/>
              <a:t>And he said, “Blessed be Yahweh your God, who has delivered up the men that rebelled”</a:t>
            </a:r>
          </a:p>
        </p:txBody>
      </p:sp>
    </p:spTree>
    <p:extLst>
      <p:ext uri="{BB962C8B-B14F-4D97-AF65-F5344CB8AC3E}">
        <p14:creationId xmlns:p14="http://schemas.microsoft.com/office/powerpoint/2010/main" val="31644603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C:\0Images\Todd Sites\0Adds\3 Judah adds\062600 Detroit trip\Sheph and Dead Sea\sr\Gath, Tell es-Safi, from Azekah, tb n062300 sr.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ags/tag3.xml><?xml version="1.0" encoding="utf-8"?>
<p:tagLst xmlns:a="http://schemas.openxmlformats.org/drawingml/2006/main" xmlns:r="http://schemas.openxmlformats.org/officeDocument/2006/relationships" xmlns:p="http://schemas.openxmlformats.org/presentationml/2006/main">
  <p:tag name="PHOTO" val="TRUE"/>
  <p:tag name="FILENAME" val="E:\Todd Sites\0 Jordan sr\Jabbok, Penuel and Mahanaim\Mahanaim from south5.jpg"/>
</p:tagLst>
</file>

<file path=ppt/tags/tag4.xml><?xml version="1.0" encoding="utf-8"?>
<p:tagLst xmlns:a="http://schemas.openxmlformats.org/drawingml/2006/main" xmlns:r="http://schemas.openxmlformats.org/officeDocument/2006/relationships" xmlns:p="http://schemas.openxmlformats.org/presentationml/2006/main">
  <p:tag name="PHOTO" val="TRUE"/>
  <p:tag name="FILENAME" val="E:\Todd Sites\0 Jordan sr\Gilead\Gilead mountains west of Ajlun3.jpg"/>
</p:tagLst>
</file>

<file path=ppt/tags/tag5.xml><?xml version="1.0" encoding="utf-8"?>
<p:tagLst xmlns:a="http://schemas.openxmlformats.org/drawingml/2006/main" xmlns:r="http://schemas.openxmlformats.org/officeDocument/2006/relationships" xmlns:p="http://schemas.openxmlformats.org/presentationml/2006/main">
  <p:tag name="PHOTO" val="TRUE"/>
  <p:tag name="FILENAME" val="D:\0Images\0Adds 2002\03 Jerusalem adds new\Valleys\sr\Kidron Valley view s from Tomb of Zechariah, tb012603.jpg"/>
</p:tagLst>
</file>

<file path=ppt/tags/tag6.xml><?xml version="1.0" encoding="utf-8"?>
<p:tagLst xmlns:a="http://schemas.openxmlformats.org/drawingml/2006/main" xmlns:r="http://schemas.openxmlformats.org/officeDocument/2006/relationships" xmlns:p="http://schemas.openxmlformats.org/presentationml/2006/main">
  <p:tag name="PHOTO" val="TRUE"/>
  <p:tag name="FILENAME" val="C:\Documents and Settings\Todd\Desktop\Tombs of Jerusalem\sr\Pillar of Absalom with snow.jpg"/>
</p:tagLst>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1362</TotalTime>
  <Words>10698</Words>
  <Application>Microsoft Office PowerPoint</Application>
  <PresentationFormat>On-screen Show (4:3)</PresentationFormat>
  <Paragraphs>820</Paragraphs>
  <Slides>111</Slides>
  <Notes>111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111</vt:i4>
      </vt:variant>
    </vt:vector>
  </HeadingPairs>
  <TitlesOfParts>
    <vt:vector size="115" baseType="lpstr">
      <vt:lpstr>Arial</vt:lpstr>
      <vt:lpstr>Calibri</vt:lpstr>
      <vt:lpstr>Times New Roman</vt:lpstr>
      <vt:lpstr>PhotoCompanion</vt:lpstr>
      <vt:lpstr>2 Samuel 18</vt:lpstr>
      <vt:lpstr>David numbered the people that were with him and set commanders over them</vt:lpstr>
      <vt:lpstr>David sent out a third part under the command of Joab</vt:lpstr>
      <vt:lpstr>David sent out a third part under the command of Joab</vt:lpstr>
      <vt:lpstr>And a third he sent out under the command of Abishai the son of Zeruiah, Joab’s brother</vt:lpstr>
      <vt:lpstr>And a third he sent out under the command of Abishai the son of Zeruiah, Joab’s brother</vt:lpstr>
      <vt:lpstr>And a third he sent out under the command of Abishai the son of Zeruiah, Joab’s brother</vt:lpstr>
      <vt:lpstr>And he sent out a third under the command of Ittai the Gittite</vt:lpstr>
      <vt:lpstr>And he sent out a third under the command of Ittai the Gittite</vt:lpstr>
      <vt:lpstr>And he sent out a third under the command of Ittai the Gittite</vt:lpstr>
      <vt:lpstr>The king said to the people, “Surely I will go out with you myself also”</vt:lpstr>
      <vt:lpstr>You are worth ten thousand of us. It is better that you be ready to help us from the city</vt:lpstr>
      <vt:lpstr>You are worth ten thousand of us. It is better that you be ready to help us from the city</vt:lpstr>
      <vt:lpstr>So the king stood by the gate, and all the people went out by hundreds and by thousands</vt:lpstr>
      <vt:lpstr>So the king stood by the gate, and all the people went out by hundreds and by thousands</vt:lpstr>
      <vt:lpstr>So the king stood by the gate, and all the people went out by hundreds and by thousands</vt:lpstr>
      <vt:lpstr>So the king stood by the gate, and all the people went out by hundreds and by thousands</vt:lpstr>
      <vt:lpstr>So the king stood by the gate, and all the people went out by hundreds and by thousands</vt:lpstr>
      <vt:lpstr>So the king stood by the gate, and all the people went out by hundreds and by thousands</vt:lpstr>
      <vt:lpstr>Then the king said . . . “Deal gently with the young man Absalom for my sake”</vt:lpstr>
      <vt:lpstr>So the people went out into the field against Israel, and the battle was in the forest of Ephraim</vt:lpstr>
      <vt:lpstr>So the people went out into the field against Israel, and the battle was in the forest of Ephraim</vt:lpstr>
      <vt:lpstr>So the people went out into the field against Israel, and the battle was in the forest of Ephraim</vt:lpstr>
      <vt:lpstr>So the people went out into the field against Israel, and the battle was in the forest of Ephraim</vt:lpstr>
      <vt:lpstr>So the people went out into the field against Israel, and the battle was in the forest of Ephraim</vt:lpstr>
      <vt:lpstr>So the people went out into the field against Israel, and the battle was in the forest of Ephraim</vt:lpstr>
      <vt:lpstr>So the people went out into the field against Israel, and the battle was in the forest of Ephraim</vt:lpstr>
      <vt:lpstr>Now the people of Israel were defeated before the servants of David</vt:lpstr>
      <vt:lpstr>The slaughter there that day was great, 20,000 men</vt:lpstr>
      <vt:lpstr>For the battle was spread over the whole countryside</vt:lpstr>
      <vt:lpstr>For the battle was spread over the whole countryside</vt:lpstr>
      <vt:lpstr>The forest devoured more people that day than the sword devoured</vt:lpstr>
      <vt:lpstr>The forest devoured more people that day than the sword devoured</vt:lpstr>
      <vt:lpstr>The forest devoured more people that day than the sword devoured</vt:lpstr>
      <vt:lpstr>The forest devoured more people that day than the sword devoured</vt:lpstr>
      <vt:lpstr>The forest devoured more people that day than the sword devoured</vt:lpstr>
      <vt:lpstr>The forest devoured more people that day than the sword devoured</vt:lpstr>
      <vt:lpstr>And Absalom happened to meet the soldiers of David</vt:lpstr>
      <vt:lpstr>And Absalom happened to meet the soldiers of David</vt:lpstr>
      <vt:lpstr>Absalom was riding his mule</vt:lpstr>
      <vt:lpstr>Absalom was riding his mule</vt:lpstr>
      <vt:lpstr>Absalom was riding his mule</vt:lpstr>
      <vt:lpstr>And the mule went under the thick branches of a great oak</vt:lpstr>
      <vt:lpstr>His head caught fast in the oak, and he was left hanging between heaven and earth</vt:lpstr>
      <vt:lpstr>And the mule that was under him kept going</vt:lpstr>
      <vt:lpstr>One of the men saw it and told Joab, “I saw Absalom hanging in an oak tree”</vt:lpstr>
      <vt:lpstr>One of the men saw it and told Joab, “I saw Absalom hanging in an oak tree”</vt:lpstr>
      <vt:lpstr>Then Joab said, “You saw him? Why did you not strike him to the ground?”</vt:lpstr>
      <vt:lpstr>I would have given you ten pieces of silver and a belt!</vt:lpstr>
      <vt:lpstr>I would have given you ten pieces of silver and a belt!</vt:lpstr>
      <vt:lpstr>I would have given you ten pieces of silver and a belt!</vt:lpstr>
      <vt:lpstr>I would have given you ten pieces of silver and a belt!</vt:lpstr>
      <vt:lpstr>But the man replied, “For 10,000 pieces of silver I would not stretch out my hand against him”</vt:lpstr>
      <vt:lpstr>If I had dealt falsely against his life . . . then you would have set yourself against me</vt:lpstr>
      <vt:lpstr>Then Joab took three javelins in his hand and thrust them through the heart of Absalom</vt:lpstr>
      <vt:lpstr>Then Joab took three javelins in his hand and thrust them through the heart of Absalom</vt:lpstr>
      <vt:lpstr>And ten young men that bore Joab’s armor surrounded and struck Absalom and killed him</vt:lpstr>
      <vt:lpstr>And ten young men that bore Joab’s armor surrounded and struck Absalom and killed him</vt:lpstr>
      <vt:lpstr>Then Joab blew the trumpet, and the people returned from pursuing Israel</vt:lpstr>
      <vt:lpstr>Then Joab blew the trumpet, and the people returned from pursuing Israel</vt:lpstr>
      <vt:lpstr>Then Joab blew the trumpet, and the people returned from pursuing Israel</vt:lpstr>
      <vt:lpstr>They took Absalom and cast him into a great pit in the forest</vt:lpstr>
      <vt:lpstr>They took Absalom and cast him into a great pit in the forest</vt:lpstr>
      <vt:lpstr>And they raised up over him a very great pile of stones</vt:lpstr>
      <vt:lpstr>And they raised up over him a very great pile of stones</vt:lpstr>
      <vt:lpstr>Then all Israel fled, every one to his tent</vt:lpstr>
      <vt:lpstr>Then all Israel fled, every one to his tent</vt:lpstr>
      <vt:lpstr>Now Absalom had, during his lifetime, set up a pillar for himself</vt:lpstr>
      <vt:lpstr>It is in the king’s valley, for he said, “I have no son to carry on my name”</vt:lpstr>
      <vt:lpstr>He named the pillar after himself, and it is called Absalom’s Pillar to this day</vt:lpstr>
      <vt:lpstr>He named the pillar after himself, and it is called Absalom’s Pillar to this day</vt:lpstr>
      <vt:lpstr>He named the pillar after himself, and it is called Absalom’s Pillar to this day</vt:lpstr>
      <vt:lpstr>He named the pillar after himself, and it is called Absalom’s Pillar to this day</vt:lpstr>
      <vt:lpstr>He named the pillar after himself, and it is called Absalom’s Pillar to this day</vt:lpstr>
      <vt:lpstr>Then Ahimaaz the son of Zadok said, “Let me run and carry the news to the king”</vt:lpstr>
      <vt:lpstr>Joab said, “You will not carry the news today, but you can carry the news another day”</vt:lpstr>
      <vt:lpstr>Then Joab said to the Cushite, “Go, tell the king what you have seen”</vt:lpstr>
      <vt:lpstr>Then Joab said to the Cushite, “Go, tell the king what you have seen”</vt:lpstr>
      <vt:lpstr>Then Joab said to the Cushite, “Go, tell the king what you have seen”</vt:lpstr>
      <vt:lpstr>So the Cushite bowed himself before Joab and ran</vt:lpstr>
      <vt:lpstr>Then Ahimaaz said again . . . “Let me run after the Cushite”</vt:lpstr>
      <vt:lpstr>Joab said, “Why will you run, my son, seeing that you will have no reward for your news?”</vt:lpstr>
      <vt:lpstr>But Ahimaaz replied, “Come what may, I will run.” So he said to him, “Run” </vt:lpstr>
      <vt:lpstr>Then Ahimaaz ran by the way of the plain and outran the Cushite</vt:lpstr>
      <vt:lpstr>Then Ahimaaz ran by the way of the plain and outran the Cushite</vt:lpstr>
      <vt:lpstr>Now David was sitting between the two gates</vt:lpstr>
      <vt:lpstr>Now David was sitting between the two gates</vt:lpstr>
      <vt:lpstr>The watchman went up to the roof of the gate by the wall, and he raised his eyes and looked</vt:lpstr>
      <vt:lpstr>The watchman went up to the roof of the gate by the wall, and he raised his eyes and looked</vt:lpstr>
      <vt:lpstr>The watchman went up to the roof of the gate by the wall, and he raised his eyes and looked</vt:lpstr>
      <vt:lpstr>And behold, he saw a man running by himself</vt:lpstr>
      <vt:lpstr>The watchman called out and told the king. And the king said, “If he is alone it is good news”</vt:lpstr>
      <vt:lpstr>The watchman called out and told the king. And the king said, “If he is alone it is good news”</vt:lpstr>
      <vt:lpstr>Then the watchman saw another man running and called down to the gate</vt:lpstr>
      <vt:lpstr>Then the watchman said, “I think the running of the first is like the running of Ahimaaz”</vt:lpstr>
      <vt:lpstr>Then Ahimaaz called and said to the king, “All is well”</vt:lpstr>
      <vt:lpstr>And he bowed himself before the king with his face to the earth</vt:lpstr>
      <vt:lpstr>And he bowed himself before the king with his face to the earth</vt:lpstr>
      <vt:lpstr>And he said, “Blessed be Yahweh your God, who has delivered up the men that rebelled”</vt:lpstr>
      <vt:lpstr>And he said, “Blessed be Yahweh your God, who has delivered up the men that rebelled”</vt:lpstr>
      <vt:lpstr>But the king said, “Is it well with the young man Absalom?”</vt:lpstr>
      <vt:lpstr>And Ahimaaz answered . . . “I saw a great tumult, but I did not know what it was”</vt:lpstr>
      <vt:lpstr>Then the king said, “Turn aside and stand here”</vt:lpstr>
      <vt:lpstr>Then the Cushite arrived and said, “It is good news for my lord the king”</vt:lpstr>
      <vt:lpstr>Today Yahweh has freed you from the hand of all those who rebelled against you</vt:lpstr>
      <vt:lpstr>But the king said, “Is it well with the young man Absalom?”</vt:lpstr>
      <vt:lpstr>The Cushite said, “May all the enemies of my lord the king . . . be as that young man!”</vt:lpstr>
      <vt:lpstr>The Cushite said, “May all the enemies of my lord the king . . . be as that young man!”</vt:lpstr>
      <vt:lpstr>The king was deeply moved and went up to the chamber over the gate and wept</vt:lpstr>
      <vt:lpstr>The king was deeply moved and went up to the chamber over the gate and wept</vt:lpstr>
      <vt:lpstr>And he said, “My son Absalom, my son, my son Absalom! Would I had died instead of you!”</vt:lpstr>
    </vt:vector>
  </TitlesOfParts>
  <Company>BiblePlaces.com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Samuel 18, Photo Companion to the Bible</dc:title>
  <dc:subject>Photo Companion to the Bible</dc:subject>
  <dc:creator>BiblePlaces.com</dc:creator>
  <cp:lastModifiedBy>Todd Bolen</cp:lastModifiedBy>
  <cp:revision>121</cp:revision>
  <dcterms:created xsi:type="dcterms:W3CDTF">2020-04-09T20:54:44Z</dcterms:created>
  <dcterms:modified xsi:type="dcterms:W3CDTF">2021-05-23T04:05:27Z</dcterms:modified>
</cp:coreProperties>
</file>